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64" r:id="rId2"/>
    <p:sldId id="465" r:id="rId3"/>
    <p:sldId id="258" r:id="rId4"/>
    <p:sldId id="312" r:id="rId5"/>
    <p:sldId id="313" r:id="rId6"/>
    <p:sldId id="314"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337" r:id="rId30"/>
    <p:sldId id="338" r:id="rId31"/>
    <p:sldId id="339" r:id="rId32"/>
    <p:sldId id="460" r:id="rId33"/>
    <p:sldId id="462" r:id="rId34"/>
    <p:sldId id="461" r:id="rId35"/>
    <p:sldId id="46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A0F2B2-12C8-4189-9022-6D2BBF02FC72}" v="3" dt="2023-04-18T15:23:59.6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sorterViewPr>
    <p:cViewPr>
      <p:scale>
        <a:sx n="100" d="100"/>
        <a:sy n="100" d="100"/>
      </p:scale>
      <p:origin x="0" y="-62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d ahmed ali Khan" userId="08dcc134e75ba06d" providerId="LiveId" clId="{4CA0F2B2-12C8-4189-9022-6D2BBF02FC72}"/>
    <pc:docChg chg="addSld delSld modSld">
      <pc:chgData name="Md ahmed ali Khan" userId="08dcc134e75ba06d" providerId="LiveId" clId="{4CA0F2B2-12C8-4189-9022-6D2BBF02FC72}" dt="2023-04-18T15:26:16.940" v="159" actId="20577"/>
      <pc:docMkLst>
        <pc:docMk/>
      </pc:docMkLst>
      <pc:sldChg chg="del">
        <pc:chgData name="Md ahmed ali Khan" userId="08dcc134e75ba06d" providerId="LiveId" clId="{4CA0F2B2-12C8-4189-9022-6D2BBF02FC72}" dt="2023-04-18T15:23:45.102" v="3" actId="47"/>
        <pc:sldMkLst>
          <pc:docMk/>
          <pc:sldMk cId="1307440379" sldId="257"/>
        </pc:sldMkLst>
      </pc:sldChg>
      <pc:sldChg chg="add">
        <pc:chgData name="Md ahmed ali Khan" userId="08dcc134e75ba06d" providerId="LiveId" clId="{4CA0F2B2-12C8-4189-9022-6D2BBF02FC72}" dt="2023-04-18T15:23:27.455" v="0"/>
        <pc:sldMkLst>
          <pc:docMk/>
          <pc:sldMk cId="0" sldId="258"/>
        </pc:sldMkLst>
      </pc:sldChg>
      <pc:sldChg chg="del">
        <pc:chgData name="Md ahmed ali Khan" userId="08dcc134e75ba06d" providerId="LiveId" clId="{4CA0F2B2-12C8-4189-9022-6D2BBF02FC72}" dt="2023-04-18T15:24:01.091" v="5" actId="47"/>
        <pc:sldMkLst>
          <pc:docMk/>
          <pc:sldMk cId="3994717819" sldId="259"/>
        </pc:sldMkLst>
      </pc:sldChg>
      <pc:sldChg chg="del">
        <pc:chgData name="Md ahmed ali Khan" userId="08dcc134e75ba06d" providerId="LiveId" clId="{4CA0F2B2-12C8-4189-9022-6D2BBF02FC72}" dt="2023-04-18T15:23:30.438" v="1" actId="47"/>
        <pc:sldMkLst>
          <pc:docMk/>
          <pc:sldMk cId="2259760548" sldId="268"/>
        </pc:sldMkLst>
      </pc:sldChg>
      <pc:sldChg chg="modSp mod">
        <pc:chgData name="Md ahmed ali Khan" userId="08dcc134e75ba06d" providerId="LiveId" clId="{4CA0F2B2-12C8-4189-9022-6D2BBF02FC72}" dt="2023-04-18T15:26:16.940" v="159" actId="20577"/>
        <pc:sldMkLst>
          <pc:docMk/>
          <pc:sldMk cId="468582345" sldId="462"/>
        </pc:sldMkLst>
        <pc:spChg chg="mod">
          <ac:chgData name="Md ahmed ali Khan" userId="08dcc134e75ba06d" providerId="LiveId" clId="{4CA0F2B2-12C8-4189-9022-6D2BBF02FC72}" dt="2023-04-18T15:26:16.940" v="159" actId="20577"/>
          <ac:spMkLst>
            <pc:docMk/>
            <pc:sldMk cId="468582345" sldId="462"/>
            <ac:spMk id="3" creationId="{2434C39B-E17E-33DD-9927-6F5EA7A8FAF1}"/>
          </ac:spMkLst>
        </pc:spChg>
      </pc:sldChg>
      <pc:sldChg chg="add">
        <pc:chgData name="Md ahmed ali Khan" userId="08dcc134e75ba06d" providerId="LiveId" clId="{4CA0F2B2-12C8-4189-9022-6D2BBF02FC72}" dt="2023-04-18T15:23:43.754" v="2"/>
        <pc:sldMkLst>
          <pc:docMk/>
          <pc:sldMk cId="423039801" sldId="464"/>
        </pc:sldMkLst>
      </pc:sldChg>
      <pc:sldChg chg="modSp add mod">
        <pc:chgData name="Md ahmed ali Khan" userId="08dcc134e75ba06d" providerId="LiveId" clId="{4CA0F2B2-12C8-4189-9022-6D2BBF02FC72}" dt="2023-04-18T15:25:26.003" v="90" actId="20577"/>
        <pc:sldMkLst>
          <pc:docMk/>
          <pc:sldMk cId="3498641360" sldId="465"/>
        </pc:sldMkLst>
        <pc:graphicFrameChg chg="modGraphic">
          <ac:chgData name="Md ahmed ali Khan" userId="08dcc134e75ba06d" providerId="LiveId" clId="{4CA0F2B2-12C8-4189-9022-6D2BBF02FC72}" dt="2023-04-18T15:25:26.003" v="90" actId="20577"/>
          <ac:graphicFrameMkLst>
            <pc:docMk/>
            <pc:sldMk cId="3498641360" sldId="465"/>
            <ac:graphicFrameMk id="2"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FFF2E2-CF5A-4413-876B-FF3E4820392A}" type="datetimeFigureOut">
              <a:rPr lang="en-IN" smtClean="0"/>
              <a:t>19-04-2023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8E1D93-9281-450A-A654-160CA75B803D}" type="slidenum">
              <a:rPr lang="en-IN" smtClean="0"/>
              <a:t>‹#›</a:t>
            </a:fld>
            <a:endParaRPr lang="en-IN"/>
          </a:p>
        </p:txBody>
      </p:sp>
    </p:spTree>
    <p:extLst>
      <p:ext uri="{BB962C8B-B14F-4D97-AF65-F5344CB8AC3E}">
        <p14:creationId xmlns:p14="http://schemas.microsoft.com/office/powerpoint/2010/main" val="157727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2" name="Slide Image Placeholder 1"/>
          <p:cNvSpPr>
            <a:spLocks noGrp="1" noRot="1" noChangeAspect="1"/>
          </p:cNvSpPr>
          <p:nvPr>
            <p:ph type="sldImg"/>
          </p:nvPr>
        </p:nvSpPr>
        <p:spPr/>
      </p:sp>
      <p:sp>
        <p:nvSpPr>
          <p:cNvPr id="1048703" name="Notes Placeholder 2"/>
          <p:cNvSpPr>
            <a:spLocks noGrp="1"/>
          </p:cNvSpPr>
          <p:nvPr>
            <p:ph type="body" idx="1"/>
          </p:nvPr>
        </p:nvSpPr>
        <p:spPr/>
        <p:txBody>
          <a:bodyPr/>
          <a:lstStyle/>
          <a:p>
            <a:r>
              <a:rPr lang="en-IN" sz="1200" b="0" i="0" u="none" strike="noStrike" kern="1200" baseline="0" dirty="0">
                <a:solidFill>
                  <a:schemeClr val="tx2"/>
                </a:solidFill>
                <a:latin typeface="+mn-lt"/>
                <a:ea typeface="+mn-ea"/>
                <a:cs typeface="+mn-cs"/>
              </a:rPr>
              <a:t>Two determining factors for selecting the</a:t>
            </a:r>
          </a:p>
          <a:p>
            <a:r>
              <a:rPr lang="en-IN" sz="1200" b="0" i="0" u="none" strike="noStrike" kern="1200" baseline="0" dirty="0">
                <a:solidFill>
                  <a:schemeClr val="tx2"/>
                </a:solidFill>
                <a:latin typeface="+mn-lt"/>
                <a:ea typeface="+mn-ea"/>
                <a:cs typeface="+mn-cs"/>
              </a:rPr>
              <a:t>appropriate-sized pin are 1) the amount of dentin available to</a:t>
            </a:r>
          </a:p>
          <a:p>
            <a:r>
              <a:rPr lang="en-IN" sz="1200" b="0" i="0" u="none" strike="noStrike" kern="1200" baseline="0" dirty="0">
                <a:solidFill>
                  <a:schemeClr val="tx2"/>
                </a:solidFill>
                <a:latin typeface="+mn-lt"/>
                <a:ea typeface="+mn-ea"/>
                <a:cs typeface="+mn-cs"/>
              </a:rPr>
              <a:t>safely receive the pin and 2) the amount of retention desired</a:t>
            </a:r>
            <a:endParaRPr lang="en-IN" dirty="0"/>
          </a:p>
        </p:txBody>
      </p:sp>
      <p:sp>
        <p:nvSpPr>
          <p:cNvPr id="1048704" name="Slide Number Placeholder 3"/>
          <p:cNvSpPr>
            <a:spLocks noGrp="1"/>
          </p:cNvSpPr>
          <p:nvPr>
            <p:ph type="sldNum" sz="quarter" idx="10"/>
          </p:nvPr>
        </p:nvSpPr>
        <p:spPr/>
        <p:txBody>
          <a:bodyPr/>
          <a:lstStyle/>
          <a:p>
            <a:fld id="{841221E5-7225-48EB-A4EE-420E7BFCF705}" type="slidenum">
              <a:rPr lang="en-US" smtClean="0"/>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8" name="Slide Image Placeholder 1"/>
          <p:cNvSpPr>
            <a:spLocks noGrp="1" noRot="1" noChangeAspect="1"/>
          </p:cNvSpPr>
          <p:nvPr>
            <p:ph type="sldImg"/>
          </p:nvPr>
        </p:nvSpPr>
        <p:spPr/>
      </p:sp>
      <p:sp>
        <p:nvSpPr>
          <p:cNvPr id="1048729" name="Notes Placeholder 2"/>
          <p:cNvSpPr>
            <a:spLocks noGrp="1"/>
          </p:cNvSpPr>
          <p:nvPr>
            <p:ph type="body" idx="1"/>
          </p:nvPr>
        </p:nvSpPr>
        <p:spPr/>
        <p:txBody>
          <a:bodyPr>
            <a:normAutofit/>
          </a:bodyPr>
          <a:lstStyle/>
          <a:p>
            <a:endParaRPr lang="en-US" dirty="0"/>
          </a:p>
        </p:txBody>
      </p:sp>
      <p:sp>
        <p:nvSpPr>
          <p:cNvPr id="1048730" name="Slide Number Placeholder 3"/>
          <p:cNvSpPr>
            <a:spLocks noGrp="1"/>
          </p:cNvSpPr>
          <p:nvPr>
            <p:ph type="sldNum" sz="quarter" idx="10"/>
          </p:nvPr>
        </p:nvSpPr>
        <p:spPr/>
        <p:txBody>
          <a:bodyPr/>
          <a:lstStyle/>
          <a:p>
            <a:fld id="{841221E5-7225-48EB-A4EE-420E7BFCF705}" type="slidenum">
              <a:rPr lang="en-US" smtClean="0"/>
              <a:t>16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8" name="Slide Image Placeholder 1"/>
          <p:cNvSpPr>
            <a:spLocks noGrp="1" noRot="1" noChangeAspect="1"/>
          </p:cNvSpPr>
          <p:nvPr>
            <p:ph type="sldImg"/>
          </p:nvPr>
        </p:nvSpPr>
        <p:spPr/>
      </p:sp>
      <p:sp>
        <p:nvSpPr>
          <p:cNvPr id="1048749" name="Notes Placeholder 2"/>
          <p:cNvSpPr>
            <a:spLocks noGrp="1"/>
          </p:cNvSpPr>
          <p:nvPr>
            <p:ph type="body" idx="1"/>
          </p:nvPr>
        </p:nvSpPr>
        <p:spPr/>
        <p:txBody>
          <a:bodyPr/>
          <a:lstStyle/>
          <a:p>
            <a:r>
              <a:rPr lang="en-IN" dirty="0" err="1"/>
              <a:t>Standered</a:t>
            </a:r>
            <a:r>
              <a:rPr lang="en-IN" dirty="0"/>
              <a:t> and depth limiting , </a:t>
            </a:r>
            <a:r>
              <a:rPr lang="en-IN" dirty="0" err="1"/>
              <a:t>omni</a:t>
            </a:r>
            <a:r>
              <a:rPr lang="en-IN" dirty="0"/>
              <a:t> depth gauge </a:t>
            </a:r>
          </a:p>
        </p:txBody>
      </p:sp>
      <p:sp>
        <p:nvSpPr>
          <p:cNvPr id="1048750" name="Slide Number Placeholder 3"/>
          <p:cNvSpPr>
            <a:spLocks noGrp="1"/>
          </p:cNvSpPr>
          <p:nvPr>
            <p:ph type="sldNum" sz="quarter" idx="10"/>
          </p:nvPr>
        </p:nvSpPr>
        <p:spPr/>
        <p:txBody>
          <a:bodyPr/>
          <a:lstStyle/>
          <a:p>
            <a:fld id="{841221E5-7225-48EB-A4EE-420E7BFCF705}" type="slidenum">
              <a:rPr lang="en-US" smtClean="0"/>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DD8B3-8448-B02B-19C4-30B085BAE3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08F20B9D-20B4-FA6E-7D1A-A338EDDA48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9379FF9-B6E7-E7B8-D9EC-ADD6C33E3B62}"/>
              </a:ext>
            </a:extLst>
          </p:cNvPr>
          <p:cNvSpPr>
            <a:spLocks noGrp="1"/>
          </p:cNvSpPr>
          <p:nvPr>
            <p:ph type="dt" sz="half" idx="10"/>
          </p:nvPr>
        </p:nvSpPr>
        <p:spPr/>
        <p:txBody>
          <a:bodyPr/>
          <a:lstStyle/>
          <a:p>
            <a:fld id="{677422CE-7888-47A7-B548-EB910D012396}" type="datetimeFigureOut">
              <a:rPr lang="en-IN" smtClean="0"/>
              <a:t>19-04-2023</a:t>
            </a:fld>
            <a:endParaRPr lang="en-IN"/>
          </a:p>
        </p:txBody>
      </p:sp>
      <p:sp>
        <p:nvSpPr>
          <p:cNvPr id="5" name="Footer Placeholder 4">
            <a:extLst>
              <a:ext uri="{FF2B5EF4-FFF2-40B4-BE49-F238E27FC236}">
                <a16:creationId xmlns:a16="http://schemas.microsoft.com/office/drawing/2014/main" id="{D12F829D-C589-7596-BB51-B8D3259AAB3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9019162-3E5F-5F58-9435-E60A4019A720}"/>
              </a:ext>
            </a:extLst>
          </p:cNvPr>
          <p:cNvSpPr>
            <a:spLocks noGrp="1"/>
          </p:cNvSpPr>
          <p:nvPr>
            <p:ph type="sldNum" sz="quarter" idx="12"/>
          </p:nvPr>
        </p:nvSpPr>
        <p:spPr/>
        <p:txBody>
          <a:bodyPr/>
          <a:lstStyle/>
          <a:p>
            <a:fld id="{73705C30-D32B-414D-8650-44888B9A29C0}" type="slidenum">
              <a:rPr lang="en-IN" smtClean="0"/>
              <a:t>‹#›</a:t>
            </a:fld>
            <a:endParaRPr lang="en-IN"/>
          </a:p>
        </p:txBody>
      </p:sp>
    </p:spTree>
    <p:extLst>
      <p:ext uri="{BB962C8B-B14F-4D97-AF65-F5344CB8AC3E}">
        <p14:creationId xmlns:p14="http://schemas.microsoft.com/office/powerpoint/2010/main" val="1346705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978B-82AF-DDFF-37AE-B47510D2724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1477A9C-CFE6-FE30-B5FD-6E6F4130F1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FDEDB8D-2F8D-4C61-442A-785D57A790D8}"/>
              </a:ext>
            </a:extLst>
          </p:cNvPr>
          <p:cNvSpPr>
            <a:spLocks noGrp="1"/>
          </p:cNvSpPr>
          <p:nvPr>
            <p:ph type="dt" sz="half" idx="10"/>
          </p:nvPr>
        </p:nvSpPr>
        <p:spPr/>
        <p:txBody>
          <a:bodyPr/>
          <a:lstStyle/>
          <a:p>
            <a:fld id="{677422CE-7888-47A7-B548-EB910D012396}" type="datetimeFigureOut">
              <a:rPr lang="en-IN" smtClean="0"/>
              <a:t>19-04-2023</a:t>
            </a:fld>
            <a:endParaRPr lang="en-IN"/>
          </a:p>
        </p:txBody>
      </p:sp>
      <p:sp>
        <p:nvSpPr>
          <p:cNvPr id="5" name="Footer Placeholder 4">
            <a:extLst>
              <a:ext uri="{FF2B5EF4-FFF2-40B4-BE49-F238E27FC236}">
                <a16:creationId xmlns:a16="http://schemas.microsoft.com/office/drawing/2014/main" id="{51D7D96D-2762-9616-0742-07C4003819B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B93A864-B00D-6EE6-63DF-F76A68F9D281}"/>
              </a:ext>
            </a:extLst>
          </p:cNvPr>
          <p:cNvSpPr>
            <a:spLocks noGrp="1"/>
          </p:cNvSpPr>
          <p:nvPr>
            <p:ph type="sldNum" sz="quarter" idx="12"/>
          </p:nvPr>
        </p:nvSpPr>
        <p:spPr/>
        <p:txBody>
          <a:bodyPr/>
          <a:lstStyle/>
          <a:p>
            <a:fld id="{73705C30-D32B-414D-8650-44888B9A29C0}" type="slidenum">
              <a:rPr lang="en-IN" smtClean="0"/>
              <a:t>‹#›</a:t>
            </a:fld>
            <a:endParaRPr lang="en-IN"/>
          </a:p>
        </p:txBody>
      </p:sp>
    </p:spTree>
    <p:extLst>
      <p:ext uri="{BB962C8B-B14F-4D97-AF65-F5344CB8AC3E}">
        <p14:creationId xmlns:p14="http://schemas.microsoft.com/office/powerpoint/2010/main" val="1954545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540319-4370-B1F9-C948-EFC03C5F092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08C6A2B-144B-468B-C25C-47476A6553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829E5A1-24E5-E616-D2E0-980687792534}"/>
              </a:ext>
            </a:extLst>
          </p:cNvPr>
          <p:cNvSpPr>
            <a:spLocks noGrp="1"/>
          </p:cNvSpPr>
          <p:nvPr>
            <p:ph type="dt" sz="half" idx="10"/>
          </p:nvPr>
        </p:nvSpPr>
        <p:spPr/>
        <p:txBody>
          <a:bodyPr/>
          <a:lstStyle/>
          <a:p>
            <a:fld id="{677422CE-7888-47A7-B548-EB910D012396}" type="datetimeFigureOut">
              <a:rPr lang="en-IN" smtClean="0"/>
              <a:t>19-04-2023</a:t>
            </a:fld>
            <a:endParaRPr lang="en-IN"/>
          </a:p>
        </p:txBody>
      </p:sp>
      <p:sp>
        <p:nvSpPr>
          <p:cNvPr id="5" name="Footer Placeholder 4">
            <a:extLst>
              <a:ext uri="{FF2B5EF4-FFF2-40B4-BE49-F238E27FC236}">
                <a16:creationId xmlns:a16="http://schemas.microsoft.com/office/drawing/2014/main" id="{9BE6EA3C-F663-8630-8278-AC844452A47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A03F9D6-3D80-DA79-C850-44AC10B0BEC6}"/>
              </a:ext>
            </a:extLst>
          </p:cNvPr>
          <p:cNvSpPr>
            <a:spLocks noGrp="1"/>
          </p:cNvSpPr>
          <p:nvPr>
            <p:ph type="sldNum" sz="quarter" idx="12"/>
          </p:nvPr>
        </p:nvSpPr>
        <p:spPr/>
        <p:txBody>
          <a:bodyPr/>
          <a:lstStyle/>
          <a:p>
            <a:fld id="{73705C30-D32B-414D-8650-44888B9A29C0}" type="slidenum">
              <a:rPr lang="en-IN" smtClean="0"/>
              <a:t>‹#›</a:t>
            </a:fld>
            <a:endParaRPr lang="en-IN"/>
          </a:p>
        </p:txBody>
      </p:sp>
    </p:spTree>
    <p:extLst>
      <p:ext uri="{BB962C8B-B14F-4D97-AF65-F5344CB8AC3E}">
        <p14:creationId xmlns:p14="http://schemas.microsoft.com/office/powerpoint/2010/main" val="2914929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C0136-ED04-0932-87A9-C977092B1AA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8F52184-9797-5F84-D660-CA62787863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8E410C4-B5CA-8C5A-37FC-631212D7101B}"/>
              </a:ext>
            </a:extLst>
          </p:cNvPr>
          <p:cNvSpPr>
            <a:spLocks noGrp="1"/>
          </p:cNvSpPr>
          <p:nvPr>
            <p:ph type="dt" sz="half" idx="10"/>
          </p:nvPr>
        </p:nvSpPr>
        <p:spPr/>
        <p:txBody>
          <a:bodyPr/>
          <a:lstStyle/>
          <a:p>
            <a:fld id="{677422CE-7888-47A7-B548-EB910D012396}" type="datetimeFigureOut">
              <a:rPr lang="en-IN" smtClean="0"/>
              <a:t>19-04-2023</a:t>
            </a:fld>
            <a:endParaRPr lang="en-IN"/>
          </a:p>
        </p:txBody>
      </p:sp>
      <p:sp>
        <p:nvSpPr>
          <p:cNvPr id="5" name="Footer Placeholder 4">
            <a:extLst>
              <a:ext uri="{FF2B5EF4-FFF2-40B4-BE49-F238E27FC236}">
                <a16:creationId xmlns:a16="http://schemas.microsoft.com/office/drawing/2014/main" id="{EB4B3988-597B-DF23-2C70-3F59EF2234D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2841847-5EEF-609B-2273-61E15F95BB4E}"/>
              </a:ext>
            </a:extLst>
          </p:cNvPr>
          <p:cNvSpPr>
            <a:spLocks noGrp="1"/>
          </p:cNvSpPr>
          <p:nvPr>
            <p:ph type="sldNum" sz="quarter" idx="12"/>
          </p:nvPr>
        </p:nvSpPr>
        <p:spPr/>
        <p:txBody>
          <a:bodyPr/>
          <a:lstStyle/>
          <a:p>
            <a:fld id="{73705C30-D32B-414D-8650-44888B9A29C0}" type="slidenum">
              <a:rPr lang="en-IN" smtClean="0"/>
              <a:t>‹#›</a:t>
            </a:fld>
            <a:endParaRPr lang="en-IN"/>
          </a:p>
        </p:txBody>
      </p:sp>
    </p:spTree>
    <p:extLst>
      <p:ext uri="{BB962C8B-B14F-4D97-AF65-F5344CB8AC3E}">
        <p14:creationId xmlns:p14="http://schemas.microsoft.com/office/powerpoint/2010/main" val="1048323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73F40-A73C-C18B-1F8C-E004F7227B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155DA5A-013C-72E9-0890-67AB8CA0AD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8D7A9A-3751-85D6-7E8C-6B517C1AA356}"/>
              </a:ext>
            </a:extLst>
          </p:cNvPr>
          <p:cNvSpPr>
            <a:spLocks noGrp="1"/>
          </p:cNvSpPr>
          <p:nvPr>
            <p:ph type="dt" sz="half" idx="10"/>
          </p:nvPr>
        </p:nvSpPr>
        <p:spPr/>
        <p:txBody>
          <a:bodyPr/>
          <a:lstStyle/>
          <a:p>
            <a:fld id="{677422CE-7888-47A7-B548-EB910D012396}" type="datetimeFigureOut">
              <a:rPr lang="en-IN" smtClean="0"/>
              <a:t>19-04-2023</a:t>
            </a:fld>
            <a:endParaRPr lang="en-IN"/>
          </a:p>
        </p:txBody>
      </p:sp>
      <p:sp>
        <p:nvSpPr>
          <p:cNvPr id="5" name="Footer Placeholder 4">
            <a:extLst>
              <a:ext uri="{FF2B5EF4-FFF2-40B4-BE49-F238E27FC236}">
                <a16:creationId xmlns:a16="http://schemas.microsoft.com/office/drawing/2014/main" id="{3855C2F7-70F7-8BFE-48AE-57F33F15016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9790587-6109-913D-B8BA-AA740B16DAA5}"/>
              </a:ext>
            </a:extLst>
          </p:cNvPr>
          <p:cNvSpPr>
            <a:spLocks noGrp="1"/>
          </p:cNvSpPr>
          <p:nvPr>
            <p:ph type="sldNum" sz="quarter" idx="12"/>
          </p:nvPr>
        </p:nvSpPr>
        <p:spPr/>
        <p:txBody>
          <a:bodyPr/>
          <a:lstStyle/>
          <a:p>
            <a:fld id="{73705C30-D32B-414D-8650-44888B9A29C0}" type="slidenum">
              <a:rPr lang="en-IN" smtClean="0"/>
              <a:t>‹#›</a:t>
            </a:fld>
            <a:endParaRPr lang="en-IN"/>
          </a:p>
        </p:txBody>
      </p:sp>
    </p:spTree>
    <p:extLst>
      <p:ext uri="{BB962C8B-B14F-4D97-AF65-F5344CB8AC3E}">
        <p14:creationId xmlns:p14="http://schemas.microsoft.com/office/powerpoint/2010/main" val="546877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859CA-1C53-754E-E327-6B699F51620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DDBC418-9EC9-CDB6-2341-D8AE8ABCBA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89D12BD-78F0-CE35-FE18-9B66871597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FF78515-C217-A998-BBA0-5787900E05AD}"/>
              </a:ext>
            </a:extLst>
          </p:cNvPr>
          <p:cNvSpPr>
            <a:spLocks noGrp="1"/>
          </p:cNvSpPr>
          <p:nvPr>
            <p:ph type="dt" sz="half" idx="10"/>
          </p:nvPr>
        </p:nvSpPr>
        <p:spPr/>
        <p:txBody>
          <a:bodyPr/>
          <a:lstStyle/>
          <a:p>
            <a:fld id="{677422CE-7888-47A7-B548-EB910D012396}" type="datetimeFigureOut">
              <a:rPr lang="en-IN" smtClean="0"/>
              <a:t>19-04-2023</a:t>
            </a:fld>
            <a:endParaRPr lang="en-IN"/>
          </a:p>
        </p:txBody>
      </p:sp>
      <p:sp>
        <p:nvSpPr>
          <p:cNvPr id="6" name="Footer Placeholder 5">
            <a:extLst>
              <a:ext uri="{FF2B5EF4-FFF2-40B4-BE49-F238E27FC236}">
                <a16:creationId xmlns:a16="http://schemas.microsoft.com/office/drawing/2014/main" id="{43D86E34-C79A-15C6-8D42-E88090E5B6D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DF5AEA7-280B-DA36-8C54-ADCC931404D5}"/>
              </a:ext>
            </a:extLst>
          </p:cNvPr>
          <p:cNvSpPr>
            <a:spLocks noGrp="1"/>
          </p:cNvSpPr>
          <p:nvPr>
            <p:ph type="sldNum" sz="quarter" idx="12"/>
          </p:nvPr>
        </p:nvSpPr>
        <p:spPr/>
        <p:txBody>
          <a:bodyPr/>
          <a:lstStyle/>
          <a:p>
            <a:fld id="{73705C30-D32B-414D-8650-44888B9A29C0}" type="slidenum">
              <a:rPr lang="en-IN" smtClean="0"/>
              <a:t>‹#›</a:t>
            </a:fld>
            <a:endParaRPr lang="en-IN"/>
          </a:p>
        </p:txBody>
      </p:sp>
    </p:spTree>
    <p:extLst>
      <p:ext uri="{BB962C8B-B14F-4D97-AF65-F5344CB8AC3E}">
        <p14:creationId xmlns:p14="http://schemas.microsoft.com/office/powerpoint/2010/main" val="159312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27290-9D6A-F224-35F5-9C07870EB1B3}"/>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82A59E7-0C2D-FC69-477F-4E61F7EE4B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839CC9-7E68-5592-941E-73CB019D5D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003C752-1B3A-EFCE-A816-1B7EADFED9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9188D5-8B41-7C39-5CAC-0E008734ED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1A5B2DD-8D66-5CBA-54A9-818CE0A0E4D5}"/>
              </a:ext>
            </a:extLst>
          </p:cNvPr>
          <p:cNvSpPr>
            <a:spLocks noGrp="1"/>
          </p:cNvSpPr>
          <p:nvPr>
            <p:ph type="dt" sz="half" idx="10"/>
          </p:nvPr>
        </p:nvSpPr>
        <p:spPr/>
        <p:txBody>
          <a:bodyPr/>
          <a:lstStyle/>
          <a:p>
            <a:fld id="{677422CE-7888-47A7-B548-EB910D012396}" type="datetimeFigureOut">
              <a:rPr lang="en-IN" smtClean="0"/>
              <a:t>19-04-2023</a:t>
            </a:fld>
            <a:endParaRPr lang="en-IN"/>
          </a:p>
        </p:txBody>
      </p:sp>
      <p:sp>
        <p:nvSpPr>
          <p:cNvPr id="8" name="Footer Placeholder 7">
            <a:extLst>
              <a:ext uri="{FF2B5EF4-FFF2-40B4-BE49-F238E27FC236}">
                <a16:creationId xmlns:a16="http://schemas.microsoft.com/office/drawing/2014/main" id="{DAA61CBB-0FFC-1559-7FAF-8912CCE80C0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C024EB60-EC75-2775-32AF-DE1D633C0155}"/>
              </a:ext>
            </a:extLst>
          </p:cNvPr>
          <p:cNvSpPr>
            <a:spLocks noGrp="1"/>
          </p:cNvSpPr>
          <p:nvPr>
            <p:ph type="sldNum" sz="quarter" idx="12"/>
          </p:nvPr>
        </p:nvSpPr>
        <p:spPr/>
        <p:txBody>
          <a:bodyPr/>
          <a:lstStyle/>
          <a:p>
            <a:fld id="{73705C30-D32B-414D-8650-44888B9A29C0}" type="slidenum">
              <a:rPr lang="en-IN" smtClean="0"/>
              <a:t>‹#›</a:t>
            </a:fld>
            <a:endParaRPr lang="en-IN"/>
          </a:p>
        </p:txBody>
      </p:sp>
    </p:spTree>
    <p:extLst>
      <p:ext uri="{BB962C8B-B14F-4D97-AF65-F5344CB8AC3E}">
        <p14:creationId xmlns:p14="http://schemas.microsoft.com/office/powerpoint/2010/main" val="2063398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0EEFD-AFB6-C5C0-2798-650D0E6C8F25}"/>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D20FD45-C859-E5AB-7B0A-9A8675402C43}"/>
              </a:ext>
            </a:extLst>
          </p:cNvPr>
          <p:cNvSpPr>
            <a:spLocks noGrp="1"/>
          </p:cNvSpPr>
          <p:nvPr>
            <p:ph type="dt" sz="half" idx="10"/>
          </p:nvPr>
        </p:nvSpPr>
        <p:spPr/>
        <p:txBody>
          <a:bodyPr/>
          <a:lstStyle/>
          <a:p>
            <a:fld id="{677422CE-7888-47A7-B548-EB910D012396}" type="datetimeFigureOut">
              <a:rPr lang="en-IN" smtClean="0"/>
              <a:t>19-04-2023</a:t>
            </a:fld>
            <a:endParaRPr lang="en-IN"/>
          </a:p>
        </p:txBody>
      </p:sp>
      <p:sp>
        <p:nvSpPr>
          <p:cNvPr id="4" name="Footer Placeholder 3">
            <a:extLst>
              <a:ext uri="{FF2B5EF4-FFF2-40B4-BE49-F238E27FC236}">
                <a16:creationId xmlns:a16="http://schemas.microsoft.com/office/drawing/2014/main" id="{813F7F94-0F8E-B85D-0F34-E5C3D7EFA3E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96837571-4B74-BFFB-4947-C30170C371AD}"/>
              </a:ext>
            </a:extLst>
          </p:cNvPr>
          <p:cNvSpPr>
            <a:spLocks noGrp="1"/>
          </p:cNvSpPr>
          <p:nvPr>
            <p:ph type="sldNum" sz="quarter" idx="12"/>
          </p:nvPr>
        </p:nvSpPr>
        <p:spPr/>
        <p:txBody>
          <a:bodyPr/>
          <a:lstStyle/>
          <a:p>
            <a:fld id="{73705C30-D32B-414D-8650-44888B9A29C0}" type="slidenum">
              <a:rPr lang="en-IN" smtClean="0"/>
              <a:t>‹#›</a:t>
            </a:fld>
            <a:endParaRPr lang="en-IN"/>
          </a:p>
        </p:txBody>
      </p:sp>
    </p:spTree>
    <p:extLst>
      <p:ext uri="{BB962C8B-B14F-4D97-AF65-F5344CB8AC3E}">
        <p14:creationId xmlns:p14="http://schemas.microsoft.com/office/powerpoint/2010/main" val="1310564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34D97-94B3-EAF5-B0CB-2F19A5BFD5DB}"/>
              </a:ext>
            </a:extLst>
          </p:cNvPr>
          <p:cNvSpPr>
            <a:spLocks noGrp="1"/>
          </p:cNvSpPr>
          <p:nvPr>
            <p:ph type="dt" sz="half" idx="10"/>
          </p:nvPr>
        </p:nvSpPr>
        <p:spPr/>
        <p:txBody>
          <a:bodyPr/>
          <a:lstStyle/>
          <a:p>
            <a:fld id="{677422CE-7888-47A7-B548-EB910D012396}" type="datetimeFigureOut">
              <a:rPr lang="en-IN" smtClean="0"/>
              <a:t>19-04-2023</a:t>
            </a:fld>
            <a:endParaRPr lang="en-IN"/>
          </a:p>
        </p:txBody>
      </p:sp>
      <p:sp>
        <p:nvSpPr>
          <p:cNvPr id="3" name="Footer Placeholder 2">
            <a:extLst>
              <a:ext uri="{FF2B5EF4-FFF2-40B4-BE49-F238E27FC236}">
                <a16:creationId xmlns:a16="http://schemas.microsoft.com/office/drawing/2014/main" id="{A8004555-E417-29BA-E876-F8BC8E466EF8}"/>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D543280-5DEC-35D0-0134-DF3D0299FB19}"/>
              </a:ext>
            </a:extLst>
          </p:cNvPr>
          <p:cNvSpPr>
            <a:spLocks noGrp="1"/>
          </p:cNvSpPr>
          <p:nvPr>
            <p:ph type="sldNum" sz="quarter" idx="12"/>
          </p:nvPr>
        </p:nvSpPr>
        <p:spPr/>
        <p:txBody>
          <a:bodyPr/>
          <a:lstStyle/>
          <a:p>
            <a:fld id="{73705C30-D32B-414D-8650-44888B9A29C0}" type="slidenum">
              <a:rPr lang="en-IN" smtClean="0"/>
              <a:t>‹#›</a:t>
            </a:fld>
            <a:endParaRPr lang="en-IN"/>
          </a:p>
        </p:txBody>
      </p:sp>
    </p:spTree>
    <p:extLst>
      <p:ext uri="{BB962C8B-B14F-4D97-AF65-F5344CB8AC3E}">
        <p14:creationId xmlns:p14="http://schemas.microsoft.com/office/powerpoint/2010/main" val="2865494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141A6-6227-FE6F-D9F1-1220BFB35D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5FC2584B-A5FB-AEF9-84E4-2255A69765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32F0C6D2-C8E4-8C63-5E22-CD5C545626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56ABA2-9221-E296-047C-FA4EA2E11B05}"/>
              </a:ext>
            </a:extLst>
          </p:cNvPr>
          <p:cNvSpPr>
            <a:spLocks noGrp="1"/>
          </p:cNvSpPr>
          <p:nvPr>
            <p:ph type="dt" sz="half" idx="10"/>
          </p:nvPr>
        </p:nvSpPr>
        <p:spPr/>
        <p:txBody>
          <a:bodyPr/>
          <a:lstStyle/>
          <a:p>
            <a:fld id="{677422CE-7888-47A7-B548-EB910D012396}" type="datetimeFigureOut">
              <a:rPr lang="en-IN" smtClean="0"/>
              <a:t>19-04-2023</a:t>
            </a:fld>
            <a:endParaRPr lang="en-IN"/>
          </a:p>
        </p:txBody>
      </p:sp>
      <p:sp>
        <p:nvSpPr>
          <p:cNvPr id="6" name="Footer Placeholder 5">
            <a:extLst>
              <a:ext uri="{FF2B5EF4-FFF2-40B4-BE49-F238E27FC236}">
                <a16:creationId xmlns:a16="http://schemas.microsoft.com/office/drawing/2014/main" id="{DB9AAE90-19C7-BB6D-9141-E8142989DA1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2BAFF25-69AA-D808-18C3-F7667F0BABEF}"/>
              </a:ext>
            </a:extLst>
          </p:cNvPr>
          <p:cNvSpPr>
            <a:spLocks noGrp="1"/>
          </p:cNvSpPr>
          <p:nvPr>
            <p:ph type="sldNum" sz="quarter" idx="12"/>
          </p:nvPr>
        </p:nvSpPr>
        <p:spPr/>
        <p:txBody>
          <a:bodyPr/>
          <a:lstStyle/>
          <a:p>
            <a:fld id="{73705C30-D32B-414D-8650-44888B9A29C0}" type="slidenum">
              <a:rPr lang="en-IN" smtClean="0"/>
              <a:t>‹#›</a:t>
            </a:fld>
            <a:endParaRPr lang="en-IN"/>
          </a:p>
        </p:txBody>
      </p:sp>
    </p:spTree>
    <p:extLst>
      <p:ext uri="{BB962C8B-B14F-4D97-AF65-F5344CB8AC3E}">
        <p14:creationId xmlns:p14="http://schemas.microsoft.com/office/powerpoint/2010/main" val="4023953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79025-928A-D6BB-878A-42DE940B49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4C6A3C1C-D1A0-1E18-87A6-7813D501C1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C78DA8E6-60F5-BE86-9400-4E0B015F7C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44C1DC-67BF-3797-6510-74740D2F7364}"/>
              </a:ext>
            </a:extLst>
          </p:cNvPr>
          <p:cNvSpPr>
            <a:spLocks noGrp="1"/>
          </p:cNvSpPr>
          <p:nvPr>
            <p:ph type="dt" sz="half" idx="10"/>
          </p:nvPr>
        </p:nvSpPr>
        <p:spPr/>
        <p:txBody>
          <a:bodyPr/>
          <a:lstStyle/>
          <a:p>
            <a:fld id="{677422CE-7888-47A7-B548-EB910D012396}" type="datetimeFigureOut">
              <a:rPr lang="en-IN" smtClean="0"/>
              <a:t>19-04-2023</a:t>
            </a:fld>
            <a:endParaRPr lang="en-IN"/>
          </a:p>
        </p:txBody>
      </p:sp>
      <p:sp>
        <p:nvSpPr>
          <p:cNvPr id="6" name="Footer Placeholder 5">
            <a:extLst>
              <a:ext uri="{FF2B5EF4-FFF2-40B4-BE49-F238E27FC236}">
                <a16:creationId xmlns:a16="http://schemas.microsoft.com/office/drawing/2014/main" id="{BE626930-BC82-6DB7-41B9-4DF25D2C596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12FCDE3-867A-4A08-D860-B72D203D41E5}"/>
              </a:ext>
            </a:extLst>
          </p:cNvPr>
          <p:cNvSpPr>
            <a:spLocks noGrp="1"/>
          </p:cNvSpPr>
          <p:nvPr>
            <p:ph type="sldNum" sz="quarter" idx="12"/>
          </p:nvPr>
        </p:nvSpPr>
        <p:spPr/>
        <p:txBody>
          <a:bodyPr/>
          <a:lstStyle/>
          <a:p>
            <a:fld id="{73705C30-D32B-414D-8650-44888B9A29C0}" type="slidenum">
              <a:rPr lang="en-IN" smtClean="0"/>
              <a:t>‹#›</a:t>
            </a:fld>
            <a:endParaRPr lang="en-IN"/>
          </a:p>
        </p:txBody>
      </p:sp>
    </p:spTree>
    <p:extLst>
      <p:ext uri="{BB962C8B-B14F-4D97-AF65-F5344CB8AC3E}">
        <p14:creationId xmlns:p14="http://schemas.microsoft.com/office/powerpoint/2010/main" val="951727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4C5D6E-2E77-ED7A-0F7C-04BB659DF2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774E695-A366-97A2-E1D3-68C53A2FB5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A811807-4A77-FCAE-9465-030C32460D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422CE-7888-47A7-B548-EB910D012396}" type="datetimeFigureOut">
              <a:rPr lang="en-IN" smtClean="0"/>
              <a:t>19-04-2023</a:t>
            </a:fld>
            <a:endParaRPr lang="en-IN"/>
          </a:p>
        </p:txBody>
      </p:sp>
      <p:sp>
        <p:nvSpPr>
          <p:cNvPr id="5" name="Footer Placeholder 4">
            <a:extLst>
              <a:ext uri="{FF2B5EF4-FFF2-40B4-BE49-F238E27FC236}">
                <a16:creationId xmlns:a16="http://schemas.microsoft.com/office/drawing/2014/main" id="{1791D8EC-B661-1F6E-6481-C0D1465EE6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D19A3534-1640-C61E-284E-A9E2537B42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705C30-D32B-414D-8650-44888B9A29C0}" type="slidenum">
              <a:rPr lang="en-IN" smtClean="0"/>
              <a:t>‹#›</a:t>
            </a:fld>
            <a:endParaRPr lang="en-IN"/>
          </a:p>
        </p:txBody>
      </p:sp>
    </p:spTree>
    <p:extLst>
      <p:ext uri="{BB962C8B-B14F-4D97-AF65-F5344CB8AC3E}">
        <p14:creationId xmlns:p14="http://schemas.microsoft.com/office/powerpoint/2010/main" val="1577738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2343" y="381001"/>
            <a:ext cx="9985828" cy="523220"/>
          </a:xfrm>
          <a:prstGeom prst="rect">
            <a:avLst/>
          </a:prstGeom>
          <a:noFill/>
        </p:spPr>
        <p:txBody>
          <a:bodyPr wrap="square" rtlCol="0">
            <a:spAutoFit/>
          </a:bodyPr>
          <a:lstStyle/>
          <a:p>
            <a:r>
              <a:rPr lang="en-US" sz="2800" dirty="0">
                <a:latin typeface="Book Antiqua" panose="02040602050305030304" pitchFamily="18" charset="0"/>
              </a:rPr>
              <a:t>RUNGTA COLLEGE OF DENTAL SCIENCES &amp; RESEARCH </a:t>
            </a:r>
          </a:p>
        </p:txBody>
      </p:sp>
      <p:sp>
        <p:nvSpPr>
          <p:cNvPr id="4" name="TextBox 3"/>
          <p:cNvSpPr txBox="1"/>
          <p:nvPr/>
        </p:nvSpPr>
        <p:spPr>
          <a:xfrm>
            <a:off x="145141" y="2467428"/>
            <a:ext cx="12124613" cy="523220"/>
          </a:xfrm>
          <a:prstGeom prst="rect">
            <a:avLst/>
          </a:prstGeom>
          <a:noFill/>
        </p:spPr>
        <p:txBody>
          <a:bodyPr wrap="square" rtlCol="0">
            <a:spAutoFit/>
          </a:bodyPr>
          <a:lstStyle/>
          <a:p>
            <a:r>
              <a:rPr lang="en-US" sz="2800" dirty="0">
                <a:latin typeface="Book Antiqua" panose="02040602050305030304" pitchFamily="18" charset="0"/>
              </a:rPr>
              <a:t>TITLE OF THE TOPIC: COMPLEXAMALGAM RESTORATION  </a:t>
            </a:r>
          </a:p>
        </p:txBody>
      </p:sp>
      <p:sp>
        <p:nvSpPr>
          <p:cNvPr id="6" name="TextBox 5"/>
          <p:cNvSpPr txBox="1"/>
          <p:nvPr/>
        </p:nvSpPr>
        <p:spPr>
          <a:xfrm>
            <a:off x="203200" y="5715000"/>
            <a:ext cx="11393714" cy="954107"/>
          </a:xfrm>
          <a:prstGeom prst="rect">
            <a:avLst/>
          </a:prstGeom>
          <a:noFill/>
        </p:spPr>
        <p:txBody>
          <a:bodyPr wrap="square" rtlCol="0">
            <a:spAutoFit/>
          </a:bodyPr>
          <a:lstStyle/>
          <a:p>
            <a:pPr algn="ctr"/>
            <a:r>
              <a:rPr lang="en-US" sz="2800" dirty="0">
                <a:latin typeface="Book Antiqua" panose="02040602050305030304" pitchFamily="18" charset="0"/>
              </a:rPr>
              <a:t>DEPARTMENT OF CONSERVATIVE DENTISTRY AND ENDODONTICS </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81" r="15781"/>
          <a:stretch/>
        </p:blipFill>
        <p:spPr>
          <a:xfrm>
            <a:off x="0" y="-14515"/>
            <a:ext cx="1857828" cy="2114550"/>
          </a:xfrm>
          <a:prstGeom prst="rect">
            <a:avLst/>
          </a:prstGeom>
        </p:spPr>
      </p:pic>
      <p:sp>
        <p:nvSpPr>
          <p:cNvPr id="2" name="Slide Number Placeholder 1"/>
          <p:cNvSpPr>
            <a:spLocks noGrp="1"/>
          </p:cNvSpPr>
          <p:nvPr>
            <p:ph type="sldNum" sz="quarter" idx="12"/>
          </p:nvPr>
        </p:nvSpPr>
        <p:spPr/>
        <p:txBody>
          <a:bodyPr/>
          <a:lstStyle/>
          <a:p>
            <a:fld id="{72795863-2509-495E-A4D3-2D1EB08AA326}" type="slidenum">
              <a:rPr lang="en-US" smtClean="0"/>
              <a:t>1</a:t>
            </a:fld>
            <a:endParaRPr lang="en-US" dirty="0"/>
          </a:p>
        </p:txBody>
      </p:sp>
    </p:spTree>
    <p:extLst>
      <p:ext uri="{BB962C8B-B14F-4D97-AF65-F5344CB8AC3E}">
        <p14:creationId xmlns:p14="http://schemas.microsoft.com/office/powerpoint/2010/main" val="423039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6" name="Content Placeholder 2"/>
          <p:cNvSpPr>
            <a:spLocks noGrp="1"/>
          </p:cNvSpPr>
          <p:nvPr>
            <p:ph idx="1"/>
          </p:nvPr>
        </p:nvSpPr>
        <p:spPr>
          <a:xfrm>
            <a:off x="839570" y="857233"/>
            <a:ext cx="10512862" cy="5319731"/>
          </a:xfrm>
          <a:solidFill>
            <a:schemeClr val="accent2">
              <a:lumMod val="20000"/>
              <a:lumOff val="80000"/>
            </a:schemeClr>
          </a:solidFill>
        </p:spPr>
        <p:txBody>
          <a:bodyPr>
            <a:normAutofit fontScale="92308" lnSpcReduction="10000"/>
          </a:bodyPr>
          <a:lstStyle/>
          <a:p>
            <a:r>
              <a:rPr lang="en-US" sz="2600" dirty="0"/>
              <a:t>In general, increasing the number of pins increases the retention in dentin and amalgam. </a:t>
            </a:r>
          </a:p>
          <a:p>
            <a:pPr>
              <a:buNone/>
            </a:pPr>
            <a:endParaRPr lang="en-US" sz="2600" dirty="0"/>
          </a:p>
          <a:p>
            <a:r>
              <a:rPr lang="en-US" sz="2600" dirty="0"/>
              <a:t>The </a:t>
            </a:r>
            <a:r>
              <a:rPr lang="en-US" sz="2600" dirty="0" err="1"/>
              <a:t>beneﬁts</a:t>
            </a:r>
            <a:r>
              <a:rPr lang="en-US" sz="2600" dirty="0"/>
              <a:t> of increasing the number of pins must be compared with the potential problems created. </a:t>
            </a:r>
          </a:p>
          <a:p>
            <a:pPr>
              <a:buNone/>
            </a:pPr>
            <a:endParaRPr lang="en-US" sz="2600" dirty="0"/>
          </a:p>
          <a:p>
            <a:r>
              <a:rPr lang="en-US" sz="2600" dirty="0"/>
              <a:t>As the number of pins increases,</a:t>
            </a:r>
          </a:p>
          <a:p>
            <a:pPr marL="514350" indent="-514350">
              <a:buAutoNum type="arabicParenBoth"/>
            </a:pPr>
            <a:r>
              <a:rPr lang="en-US" sz="2600" dirty="0"/>
              <a:t>the crazing of the dentin and the potential for fracture increase</a:t>
            </a:r>
          </a:p>
          <a:p>
            <a:pPr marL="514350" indent="-514350">
              <a:buNone/>
            </a:pPr>
            <a:r>
              <a:rPr lang="en-US" sz="2600" dirty="0"/>
              <a:t>(2) the amount of available dentin between the pins decreases </a:t>
            </a:r>
          </a:p>
          <a:p>
            <a:pPr marL="514350" indent="-514350">
              <a:buNone/>
            </a:pPr>
            <a:r>
              <a:rPr lang="en-US" sz="2600" dirty="0"/>
              <a:t> (3) the strength of the amalgam restoration decreases</a:t>
            </a:r>
          </a:p>
          <a:p>
            <a:pPr marL="514350" indent="-514350">
              <a:buNone/>
            </a:pPr>
            <a:endParaRPr lang="en-US" sz="2600" dirty="0"/>
          </a:p>
          <a:p>
            <a:pPr marL="514350" indent="-514350">
              <a:buNone/>
            </a:pPr>
            <a:r>
              <a:rPr lang="en-US" sz="2600" dirty="0"/>
              <a:t>Also generally, as the diameter of the pin </a:t>
            </a:r>
            <a:r>
              <a:rPr lang="en-US" sz="2600" dirty="0" err="1"/>
              <a:t>increases,the</a:t>
            </a:r>
            <a:r>
              <a:rPr lang="en-US" sz="2600" dirty="0"/>
              <a:t> retention in dentin and amalgam increases.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7" name="Title 1"/>
          <p:cNvSpPr>
            <a:spLocks noGrp="1"/>
          </p:cNvSpPr>
          <p:nvPr>
            <p:ph type="title"/>
          </p:nvPr>
        </p:nvSpPr>
        <p:spPr/>
        <p:txBody>
          <a:bodyPr/>
          <a:lstStyle/>
          <a:p>
            <a:r>
              <a:rPr lang="en-US" sz="3200" b="1" u="sng" dirty="0">
                <a:solidFill>
                  <a:srgbClr val="002060"/>
                </a:solidFill>
              </a:rPr>
              <a:t>EXTENSION INTO DENTIN AND AMALGAM</a:t>
            </a:r>
            <a:endParaRPr lang="en-US" b="1" u="sng" dirty="0">
              <a:solidFill>
                <a:srgbClr val="002060"/>
              </a:solidFill>
            </a:endParaRPr>
          </a:p>
        </p:txBody>
      </p:sp>
      <p:sp>
        <p:nvSpPr>
          <p:cNvPr id="1048718" name="Content Placeholder 2"/>
          <p:cNvSpPr>
            <a:spLocks noGrp="1"/>
          </p:cNvSpPr>
          <p:nvPr>
            <p:ph idx="1"/>
          </p:nvPr>
        </p:nvSpPr>
        <p:spPr>
          <a:xfrm>
            <a:off x="839570" y="1643051"/>
            <a:ext cx="10757156" cy="4533913"/>
          </a:xfrm>
          <a:solidFill>
            <a:schemeClr val="accent1">
              <a:lumMod val="20000"/>
              <a:lumOff val="80000"/>
            </a:schemeClr>
          </a:solidFill>
          <a:ln>
            <a:solidFill>
              <a:schemeClr val="tx1"/>
            </a:solidFill>
          </a:ln>
        </p:spPr>
        <p:txBody>
          <a:bodyPr>
            <a:normAutofit/>
          </a:bodyPr>
          <a:lstStyle/>
          <a:p>
            <a:pPr algn="just"/>
            <a:r>
              <a:rPr lang="en-US" sz="2600" dirty="0"/>
              <a:t>For self threading pins, retention is not increased </a:t>
            </a:r>
            <a:r>
              <a:rPr lang="en-US" sz="2600" dirty="0" err="1"/>
              <a:t>signiﬁcantly</a:t>
            </a:r>
            <a:r>
              <a:rPr lang="en-US" sz="2600" dirty="0"/>
              <a:t> when the depth of the pin into dentin </a:t>
            </a:r>
            <a:r>
              <a:rPr lang="en-US" sz="2600" b="1" dirty="0">
                <a:solidFill>
                  <a:srgbClr val="FF0000"/>
                </a:solidFill>
              </a:rPr>
              <a:t>exceeds 2mm.</a:t>
            </a:r>
          </a:p>
          <a:p>
            <a:pPr algn="just">
              <a:buNone/>
            </a:pPr>
            <a:endParaRPr lang="en-US" sz="2600" dirty="0"/>
          </a:p>
          <a:p>
            <a:pPr algn="just"/>
            <a:r>
              <a:rPr lang="en-US" sz="2600" dirty="0"/>
              <a:t>A laboratory study showed that a 0.024-inch (0.61-mm) self-threading pin fractures when removal from an embedment greater than 2mm is attempted</a:t>
            </a:r>
          </a:p>
          <a:p>
            <a:pPr algn="just"/>
            <a:endParaRPr lang="en-US" sz="2600" dirty="0"/>
          </a:p>
          <a:p>
            <a:pPr algn="just"/>
            <a:r>
              <a:rPr lang="en-US" sz="2600" dirty="0"/>
              <a:t>whereas removal of the 0.031-inch (0.78-mm) self-threading pin results in fracture of the dentin.</a:t>
            </a:r>
          </a:p>
          <a:p>
            <a:pPr algn="just">
              <a:buNone/>
            </a:pPr>
            <a:endParaRPr lang="en-US" sz="2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9" name="Content Placeholder 2"/>
          <p:cNvSpPr>
            <a:spLocks noGrp="1"/>
          </p:cNvSpPr>
          <p:nvPr>
            <p:ph idx="1"/>
          </p:nvPr>
        </p:nvSpPr>
        <p:spPr>
          <a:xfrm>
            <a:off x="839570" y="1214423"/>
            <a:ext cx="10542842" cy="4962541"/>
          </a:xfrm>
          <a:solidFill>
            <a:schemeClr val="accent1">
              <a:lumMod val="20000"/>
              <a:lumOff val="80000"/>
            </a:schemeClr>
          </a:solidFill>
          <a:ln>
            <a:solidFill>
              <a:schemeClr val="tx1"/>
            </a:solidFill>
          </a:ln>
        </p:spPr>
        <p:txBody>
          <a:bodyPr>
            <a:normAutofit/>
          </a:bodyPr>
          <a:lstStyle/>
          <a:p>
            <a:pPr algn="just"/>
            <a:r>
              <a:rPr lang="en-US" sz="2600" dirty="0"/>
              <a:t> Likewise, when the length of a 0.024-inch (0.61-mm) self-threading pin extends into the amalgam more than </a:t>
            </a:r>
            <a:r>
              <a:rPr lang="en-US" sz="2600" b="1" dirty="0">
                <a:solidFill>
                  <a:srgbClr val="FF0000"/>
                </a:solidFill>
              </a:rPr>
              <a:t>2mm</a:t>
            </a:r>
            <a:r>
              <a:rPr lang="en-US" sz="2600" dirty="0"/>
              <a:t> and removal is </a:t>
            </a:r>
            <a:r>
              <a:rPr lang="en-US" sz="2600" dirty="0" err="1"/>
              <a:t>attempted,the</a:t>
            </a:r>
            <a:r>
              <a:rPr lang="en-US" sz="2600" dirty="0"/>
              <a:t> pin fractures</a:t>
            </a:r>
          </a:p>
          <a:p>
            <a:pPr algn="just">
              <a:buNone/>
            </a:pPr>
            <a:endParaRPr lang="en-US" sz="2600" dirty="0"/>
          </a:p>
          <a:p>
            <a:pPr algn="just"/>
            <a:r>
              <a:rPr lang="en-US" sz="2600" dirty="0"/>
              <a:t>Pin extension into dentin and amalgam </a:t>
            </a:r>
            <a:r>
              <a:rPr lang="en-US" sz="2600" b="1" dirty="0">
                <a:solidFill>
                  <a:srgbClr val="FF0000"/>
                </a:solidFill>
              </a:rPr>
              <a:t>greater than 2mm is unnecessary </a:t>
            </a:r>
            <a:r>
              <a:rPr lang="en-US" sz="2600" dirty="0"/>
              <a:t>for pin retention and is contraindicated to preserve the strength of the dentin and the amalgam.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0" name="Title 1"/>
          <p:cNvSpPr>
            <a:spLocks noGrp="1"/>
          </p:cNvSpPr>
          <p:nvPr>
            <p:ph type="ctrTitle"/>
          </p:nvPr>
        </p:nvSpPr>
        <p:spPr>
          <a:xfrm>
            <a:off x="309522" y="785794"/>
            <a:ext cx="9491690" cy="2071702"/>
          </a:xfrm>
        </p:spPr>
        <p:txBody>
          <a:bodyPr>
            <a:normAutofit fontScale="90000"/>
          </a:bodyPr>
          <a:lstStyle/>
          <a:p>
            <a:pPr marL="571500" indent="-571500" algn="l"/>
            <a:r>
              <a:rPr lang="en-IN" sz="3100" b="1" u="sng" dirty="0">
                <a:solidFill>
                  <a:srgbClr val="0070C0"/>
                </a:solidFill>
                <a:latin typeface="Times New Roman" panose="02020603050405020304" pitchFamily="18" charset="0"/>
                <a:cs typeface="Times New Roman" panose="02020603050405020304" pitchFamily="18" charset="0"/>
              </a:rPr>
              <a:t>PIN PLACEMENT FACTORS AND TECHNIQUES</a:t>
            </a:r>
            <a:br>
              <a:rPr lang="en-IN" sz="3100" b="1" u="sng" dirty="0">
                <a:solidFill>
                  <a:srgbClr val="0070C0"/>
                </a:solidFill>
                <a:latin typeface="Times New Roman" panose="02020603050405020304" pitchFamily="18" charset="0"/>
                <a:cs typeface="Times New Roman" panose="02020603050405020304" pitchFamily="18" charset="0"/>
              </a:rPr>
            </a:br>
            <a:br>
              <a:rPr lang="en-IN" sz="3600" dirty="0">
                <a:latin typeface="Times New Roman" panose="02020603050405020304" pitchFamily="18" charset="0"/>
                <a:cs typeface="Times New Roman" panose="02020603050405020304" pitchFamily="18" charset="0"/>
              </a:rPr>
            </a:br>
            <a:br>
              <a:rPr lang="en-IN" sz="3600" dirty="0">
                <a:latin typeface="Times New Roman" panose="02020603050405020304" pitchFamily="18" charset="0"/>
                <a:cs typeface="Times New Roman" panose="02020603050405020304" pitchFamily="18" charset="0"/>
              </a:rPr>
            </a:br>
            <a:br>
              <a:rPr lang="en-IN" sz="3600" dirty="0">
                <a:latin typeface="Times New Roman" panose="02020603050405020304" pitchFamily="18" charset="0"/>
                <a:cs typeface="Times New Roman" panose="02020603050405020304" pitchFamily="18" charset="0"/>
              </a:rPr>
            </a:br>
            <a:endParaRPr lang="en-IN" sz="3600" dirty="0">
              <a:latin typeface="Times New Roman" panose="02020603050405020304" pitchFamily="18" charset="0"/>
              <a:cs typeface="Times New Roman" panose="02020603050405020304" pitchFamily="18" charset="0"/>
            </a:endParaRPr>
          </a:p>
        </p:txBody>
      </p:sp>
      <p:sp>
        <p:nvSpPr>
          <p:cNvPr id="1048721" name="Rectangle 2"/>
          <p:cNvSpPr/>
          <p:nvPr/>
        </p:nvSpPr>
        <p:spPr>
          <a:xfrm>
            <a:off x="881027" y="1285861"/>
            <a:ext cx="7975635" cy="5262979"/>
          </a:xfrm>
          <a:prstGeom prst="rect">
            <a:avLst/>
          </a:prstGeom>
          <a:solidFill>
            <a:schemeClr val="accent4">
              <a:lumMod val="20000"/>
              <a:lumOff val="80000"/>
            </a:schemeClr>
          </a:solidFill>
        </p:spPr>
        <p:txBody>
          <a:bodyPr wrap="square">
            <a:spAutoFit/>
          </a:bodyPr>
          <a:lstStyle/>
          <a:p>
            <a:pPr>
              <a:buFont typeface="Arial" pitchFamily="34" charset="0"/>
              <a:buChar char="•"/>
            </a:pPr>
            <a:r>
              <a:rPr lang="en-IN" sz="2800" dirty="0">
                <a:latin typeface="Times New Roman" panose="02020603050405020304" pitchFamily="18" charset="0"/>
                <a:cs typeface="Times New Roman" panose="02020603050405020304" pitchFamily="18" charset="0"/>
              </a:rPr>
              <a:t>pin size</a:t>
            </a:r>
            <a:br>
              <a:rPr lang="en-IN" sz="2800" dirty="0">
                <a:latin typeface="Times New Roman" panose="02020603050405020304" pitchFamily="18" charset="0"/>
                <a:cs typeface="Times New Roman" panose="02020603050405020304" pitchFamily="18" charset="0"/>
              </a:rPr>
            </a:br>
            <a:endParaRPr lang="en-IN" sz="2800" dirty="0">
              <a:latin typeface="Times New Roman" panose="02020603050405020304" pitchFamily="18" charset="0"/>
              <a:cs typeface="Times New Roman" panose="02020603050405020304" pitchFamily="18" charset="0"/>
            </a:endParaRPr>
          </a:p>
          <a:p>
            <a:pPr>
              <a:buFont typeface="Arial" pitchFamily="34" charset="0"/>
              <a:buChar char="•"/>
            </a:pPr>
            <a:r>
              <a:rPr lang="en-IN" sz="2800" dirty="0">
                <a:latin typeface="Times New Roman" panose="02020603050405020304" pitchFamily="18" charset="0"/>
                <a:cs typeface="Times New Roman" panose="02020603050405020304" pitchFamily="18" charset="0"/>
              </a:rPr>
              <a:t>pin design</a:t>
            </a:r>
          </a:p>
          <a:p>
            <a:endParaRPr lang="en-IN" sz="2800" dirty="0">
              <a:latin typeface="Times New Roman" panose="02020603050405020304" pitchFamily="18" charset="0"/>
              <a:cs typeface="Times New Roman" panose="02020603050405020304" pitchFamily="18" charset="0"/>
            </a:endParaRPr>
          </a:p>
          <a:p>
            <a:pPr>
              <a:buFont typeface="Arial" pitchFamily="34" charset="0"/>
              <a:buChar char="•"/>
            </a:pPr>
            <a:r>
              <a:rPr lang="en-IN" sz="2800" dirty="0">
                <a:latin typeface="Times New Roman" panose="02020603050405020304" pitchFamily="18" charset="0"/>
                <a:cs typeface="Times New Roman" panose="02020603050405020304" pitchFamily="18" charset="0"/>
              </a:rPr>
              <a:t>number of pins</a:t>
            </a:r>
            <a:br>
              <a:rPr lang="en-IN" sz="2800" dirty="0">
                <a:latin typeface="Times New Roman" panose="02020603050405020304" pitchFamily="18" charset="0"/>
                <a:cs typeface="Times New Roman" panose="02020603050405020304" pitchFamily="18" charset="0"/>
              </a:rPr>
            </a:br>
            <a:endParaRPr lang="en-IN" sz="2800" dirty="0">
              <a:latin typeface="Times New Roman" panose="02020603050405020304" pitchFamily="18" charset="0"/>
              <a:cs typeface="Times New Roman" panose="02020603050405020304" pitchFamily="18" charset="0"/>
            </a:endParaRPr>
          </a:p>
          <a:p>
            <a:pPr>
              <a:buFont typeface="Arial" pitchFamily="34" charset="0"/>
              <a:buChar char="•"/>
            </a:pPr>
            <a:r>
              <a:rPr lang="en-IN" sz="2800" dirty="0">
                <a:latin typeface="Times New Roman" panose="02020603050405020304" pitchFamily="18" charset="0"/>
                <a:cs typeface="Times New Roman" panose="02020603050405020304" pitchFamily="18" charset="0"/>
              </a:rPr>
              <a:t>pin location </a:t>
            </a:r>
            <a:br>
              <a:rPr lang="en-IN" sz="2800" dirty="0">
                <a:latin typeface="Times New Roman" panose="02020603050405020304" pitchFamily="18" charset="0"/>
                <a:cs typeface="Times New Roman" panose="02020603050405020304" pitchFamily="18" charset="0"/>
              </a:rPr>
            </a:br>
            <a:endParaRPr lang="en-IN" sz="2800" dirty="0">
              <a:latin typeface="Times New Roman" panose="02020603050405020304" pitchFamily="18" charset="0"/>
              <a:cs typeface="Times New Roman" panose="02020603050405020304" pitchFamily="18" charset="0"/>
            </a:endParaRPr>
          </a:p>
          <a:p>
            <a:pPr>
              <a:buFont typeface="Arial" pitchFamily="34" charset="0"/>
              <a:buChar char="•"/>
            </a:pPr>
            <a:r>
              <a:rPr lang="en-IN" sz="2800" dirty="0">
                <a:latin typeface="Times New Roman" panose="02020603050405020304" pitchFamily="18" charset="0"/>
                <a:cs typeface="Times New Roman" panose="02020603050405020304" pitchFamily="18" charset="0"/>
              </a:rPr>
              <a:t>pin hole preparation</a:t>
            </a:r>
            <a:br>
              <a:rPr lang="en-IN" sz="2800" dirty="0">
                <a:latin typeface="Times New Roman" panose="02020603050405020304" pitchFamily="18" charset="0"/>
                <a:cs typeface="Times New Roman" panose="02020603050405020304" pitchFamily="18" charset="0"/>
              </a:rPr>
            </a:br>
            <a:endParaRPr lang="en-IN" sz="2800" dirty="0">
              <a:latin typeface="Times New Roman" panose="02020603050405020304" pitchFamily="18" charset="0"/>
              <a:cs typeface="Times New Roman" panose="02020603050405020304" pitchFamily="18" charset="0"/>
            </a:endParaRPr>
          </a:p>
          <a:p>
            <a:pPr>
              <a:buFont typeface="Arial" pitchFamily="34" charset="0"/>
              <a:buChar char="•"/>
            </a:pPr>
            <a:r>
              <a:rPr lang="en-IN" sz="2800" dirty="0">
                <a:latin typeface="Times New Roman" panose="02020603050405020304" pitchFamily="18" charset="0"/>
                <a:cs typeface="Times New Roman" panose="02020603050405020304" pitchFamily="18" charset="0"/>
              </a:rPr>
              <a:t>pin insertion</a:t>
            </a:r>
            <a:br>
              <a:rPr lang="en-IN" sz="2800" dirty="0">
                <a:latin typeface="Times New Roman" panose="02020603050405020304" pitchFamily="18" charset="0"/>
                <a:cs typeface="Times New Roman" panose="02020603050405020304" pitchFamily="18" charset="0"/>
              </a:rPr>
            </a:b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2" name="Title 2"/>
          <p:cNvSpPr>
            <a:spLocks noGrp="1"/>
          </p:cNvSpPr>
          <p:nvPr>
            <p:ph type="title"/>
          </p:nvPr>
        </p:nvSpPr>
        <p:spPr/>
        <p:txBody>
          <a:bodyPr/>
          <a:lstStyle/>
          <a:p>
            <a:r>
              <a:rPr lang="en-US" b="1" u="sng" dirty="0">
                <a:solidFill>
                  <a:srgbClr val="0070C0"/>
                </a:solidFill>
              </a:rPr>
              <a:t>PIN DESIGNS</a:t>
            </a:r>
          </a:p>
        </p:txBody>
      </p:sp>
      <p:pic>
        <p:nvPicPr>
          <p:cNvPr id="2097171" name="Content Placeholder 5" descr="Copy (2) of DSC02676.JPG"/>
          <p:cNvPicPr>
            <a:picLocks noGrp="1" noChangeAspect="1"/>
          </p:cNvPicPr>
          <p:nvPr>
            <p:ph idx="1"/>
          </p:nvPr>
        </p:nvPicPr>
        <p:blipFill>
          <a:blip r:embed="rId2" cstate="print"/>
          <a:stretch>
            <a:fillRect/>
          </a:stretch>
        </p:blipFill>
        <p:spPr>
          <a:xfrm>
            <a:off x="609600" y="1828800"/>
            <a:ext cx="3773978" cy="3352800"/>
          </a:xfrm>
          <a:prstGeom prst="rect">
            <a:avLst/>
          </a:prstGeom>
          <a:ln>
            <a:solidFill>
              <a:schemeClr val="tx1"/>
            </a:solidFill>
          </a:ln>
        </p:spPr>
      </p:pic>
      <p:pic>
        <p:nvPicPr>
          <p:cNvPr id="2097172" name="Content Placeholder 6" descr="Copy of DSC02678.JPG"/>
          <p:cNvPicPr>
            <a:picLocks noChangeAspect="1"/>
          </p:cNvPicPr>
          <p:nvPr/>
        </p:nvPicPr>
        <p:blipFill>
          <a:blip r:embed="rId3" cstate="print"/>
          <a:stretch>
            <a:fillRect/>
          </a:stretch>
        </p:blipFill>
        <p:spPr>
          <a:xfrm>
            <a:off x="8534400" y="1659699"/>
            <a:ext cx="3276600" cy="4343400"/>
          </a:xfrm>
          <a:prstGeom prst="rect">
            <a:avLst/>
          </a:prstGeom>
          <a:ln w="38100">
            <a:solidFill>
              <a:schemeClr val="tx1"/>
            </a:solidFill>
          </a:ln>
        </p:spPr>
      </p:pic>
      <p:sp>
        <p:nvSpPr>
          <p:cNvPr id="1048723" name="Rectangle 5"/>
          <p:cNvSpPr/>
          <p:nvPr/>
        </p:nvSpPr>
        <p:spPr>
          <a:xfrm>
            <a:off x="5105400" y="1863248"/>
            <a:ext cx="2895600" cy="2327753"/>
          </a:xfrm>
          <a:prstGeom prst="rect">
            <a:avLst/>
          </a:prstGeom>
          <a:ln>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US" sz="2400" b="1" dirty="0"/>
              <a:t>Standard pin </a:t>
            </a:r>
          </a:p>
          <a:p>
            <a:pPr marL="285750" indent="-285750" algn="ctr">
              <a:buFont typeface="Arial" panose="020B0604020202020204" pitchFamily="34" charset="0"/>
              <a:buChar char="•"/>
            </a:pPr>
            <a:r>
              <a:rPr lang="en-US" sz="2400" b="1" dirty="0"/>
              <a:t>Self shearing pin</a:t>
            </a:r>
          </a:p>
          <a:p>
            <a:pPr marL="285750" indent="-285750" algn="ctr">
              <a:buFont typeface="Arial" panose="020B0604020202020204" pitchFamily="34" charset="0"/>
              <a:buChar char="•"/>
            </a:pPr>
            <a:r>
              <a:rPr lang="en-US" sz="2400" b="1" dirty="0"/>
              <a:t>Two in one</a:t>
            </a:r>
          </a:p>
          <a:p>
            <a:pPr marL="285750" indent="-285750" algn="ctr">
              <a:buFont typeface="Arial" panose="020B0604020202020204" pitchFamily="34" charset="0"/>
              <a:buChar char="•"/>
            </a:pPr>
            <a:r>
              <a:rPr lang="en-US" sz="2400" b="1" dirty="0"/>
              <a:t>Link series</a:t>
            </a:r>
          </a:p>
          <a:p>
            <a:pPr marL="285750" indent="-285750" algn="ctr">
              <a:buFont typeface="Arial" panose="020B0604020202020204" pitchFamily="34" charset="0"/>
              <a:buChar char="•"/>
            </a:pPr>
            <a:r>
              <a:rPr lang="en-US" sz="2400" b="1" dirty="0"/>
              <a:t>Link plus series</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4" name="Title 1"/>
          <p:cNvSpPr>
            <a:spLocks noGrp="1"/>
          </p:cNvSpPr>
          <p:nvPr>
            <p:ph type="title"/>
          </p:nvPr>
        </p:nvSpPr>
        <p:spPr/>
        <p:txBody>
          <a:bodyPr>
            <a:normAutofit/>
          </a:bodyPr>
          <a:lstStyle/>
          <a:p>
            <a:r>
              <a:rPr lang="en-US" sz="4000" b="1" u="sng" dirty="0">
                <a:solidFill>
                  <a:srgbClr val="002060"/>
                </a:solidFill>
              </a:rPr>
              <a:t>THE STANDARD PIN</a:t>
            </a:r>
          </a:p>
        </p:txBody>
      </p:sp>
      <p:sp>
        <p:nvSpPr>
          <p:cNvPr id="1048725" name="Content Placeholder 2"/>
          <p:cNvSpPr>
            <a:spLocks noGrp="1"/>
          </p:cNvSpPr>
          <p:nvPr>
            <p:ph idx="1"/>
          </p:nvPr>
        </p:nvSpPr>
        <p:spPr/>
        <p:txBody>
          <a:bodyPr/>
          <a:lstStyle/>
          <a:p>
            <a:pPr algn="just"/>
            <a:r>
              <a:rPr lang="en-US" dirty="0"/>
              <a:t>The standard pin is approximately </a:t>
            </a:r>
            <a:r>
              <a:rPr lang="en-US" b="1" dirty="0">
                <a:solidFill>
                  <a:srgbClr val="C00000"/>
                </a:solidFill>
              </a:rPr>
              <a:t>7mm long </a:t>
            </a:r>
            <a:r>
              <a:rPr lang="en-US" dirty="0"/>
              <a:t>with a flattened head to engage the hand wrench or the appropriate </a:t>
            </a:r>
            <a:r>
              <a:rPr lang="en-US" dirty="0" err="1"/>
              <a:t>handpiece</a:t>
            </a:r>
            <a:r>
              <a:rPr lang="en-US" dirty="0"/>
              <a:t> chuck and is threaded to place until it reaches the bottom of the pinhole as judged by tactile sense.</a:t>
            </a:r>
          </a:p>
          <a:p>
            <a:pPr algn="just"/>
            <a:endParaRPr lang="en-US" dirty="0"/>
          </a:p>
          <a:p>
            <a:pPr algn="just"/>
            <a:r>
              <a:rPr lang="en-US" dirty="0"/>
              <a:t>One advantage of the standard design pin is that </a:t>
            </a:r>
            <a:r>
              <a:rPr lang="en-US" b="1" dirty="0">
                <a:solidFill>
                  <a:srgbClr val="C00000"/>
                </a:solidFill>
              </a:rPr>
              <a:t>it can be reversed one quarter to one half turn </a:t>
            </a:r>
            <a:r>
              <a:rPr lang="en-US" dirty="0"/>
              <a:t>after insertion to full depth to reduce stress created at the apical end of the pinhole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6" name="Title 1"/>
          <p:cNvSpPr>
            <a:spLocks noGrp="1"/>
          </p:cNvSpPr>
          <p:nvPr>
            <p:ph type="title"/>
          </p:nvPr>
        </p:nvSpPr>
        <p:spPr/>
        <p:txBody>
          <a:bodyPr>
            <a:normAutofit/>
          </a:bodyPr>
          <a:lstStyle/>
          <a:p>
            <a:r>
              <a:rPr lang="en-IN" sz="4000" b="1" u="sng" dirty="0">
                <a:solidFill>
                  <a:srgbClr val="002060"/>
                </a:solidFill>
              </a:rPr>
              <a:t>SELF SHEARING PINS</a:t>
            </a:r>
          </a:p>
        </p:txBody>
      </p:sp>
      <p:sp>
        <p:nvSpPr>
          <p:cNvPr id="1048727" name="Content Placeholder 2"/>
          <p:cNvSpPr>
            <a:spLocks noGrp="1"/>
          </p:cNvSpPr>
          <p:nvPr>
            <p:ph idx="1"/>
          </p:nvPr>
        </p:nvSpPr>
        <p:spPr>
          <a:xfrm>
            <a:off x="839570" y="1825626"/>
            <a:ext cx="6704230" cy="4498975"/>
          </a:xfrm>
        </p:spPr>
        <p:txBody>
          <a:bodyPr>
            <a:normAutofit lnSpcReduction="10000"/>
          </a:bodyPr>
          <a:lstStyle/>
          <a:p>
            <a:pPr>
              <a:lnSpc>
                <a:spcPct val="150000"/>
              </a:lnSpc>
            </a:pPr>
            <a:r>
              <a:rPr lang="en-IN" sz="2400" dirty="0">
                <a:latin typeface="Times New Roman" panose="02020603050405020304" pitchFamily="18" charset="0"/>
                <a:cs typeface="Times New Roman" panose="02020603050405020304" pitchFamily="18" charset="0"/>
              </a:rPr>
              <a:t>The self-shearing pin has a total length that varies according to the diameter of the pin </a:t>
            </a:r>
          </a:p>
          <a:p>
            <a:pPr>
              <a:lnSpc>
                <a:spcPct val="150000"/>
              </a:lnSpc>
            </a:pPr>
            <a:r>
              <a:rPr lang="en-IN" sz="2400" dirty="0">
                <a:latin typeface="Times New Roman" panose="02020603050405020304" pitchFamily="18" charset="0"/>
                <a:cs typeface="Times New Roman" panose="02020603050405020304" pitchFamily="18" charset="0"/>
              </a:rPr>
              <a:t> It also consists of a flattened head to engage the hand wrench or the appropriate </a:t>
            </a:r>
            <a:r>
              <a:rPr lang="en-IN" sz="2400" dirty="0" err="1">
                <a:latin typeface="Times New Roman" panose="02020603050405020304" pitchFamily="18" charset="0"/>
                <a:cs typeface="Times New Roman" panose="02020603050405020304" pitchFamily="18" charset="0"/>
              </a:rPr>
              <a:t>handpiece</a:t>
            </a:r>
            <a:r>
              <a:rPr lang="en-IN" sz="2400" dirty="0">
                <a:latin typeface="Times New Roman" panose="02020603050405020304" pitchFamily="18" charset="0"/>
                <a:cs typeface="Times New Roman" panose="02020603050405020304" pitchFamily="18" charset="0"/>
              </a:rPr>
              <a:t> chuck for threading into the pinhole.</a:t>
            </a:r>
          </a:p>
          <a:p>
            <a:pPr>
              <a:lnSpc>
                <a:spcPct val="150000"/>
              </a:lnSpc>
            </a:pPr>
            <a:r>
              <a:rPr lang="en-IN" sz="2400" dirty="0">
                <a:latin typeface="Times New Roman" panose="02020603050405020304" pitchFamily="18" charset="0"/>
                <a:cs typeface="Times New Roman" panose="02020603050405020304" pitchFamily="18" charset="0"/>
              </a:rPr>
              <a:t>When the pin approaches the bottom of the pinhole and begins to bind, </a:t>
            </a:r>
            <a:r>
              <a:rPr lang="en-IN" sz="2400" b="1" dirty="0">
                <a:solidFill>
                  <a:srgbClr val="C00000"/>
                </a:solidFill>
                <a:latin typeface="Times New Roman" panose="02020603050405020304" pitchFamily="18" charset="0"/>
                <a:cs typeface="Times New Roman" panose="02020603050405020304" pitchFamily="18" charset="0"/>
              </a:rPr>
              <a:t>the head of the pin shears of </a:t>
            </a:r>
            <a:r>
              <a:rPr lang="en-IN" sz="2400" dirty="0">
                <a:latin typeface="Times New Roman" panose="02020603050405020304" pitchFamily="18" charset="0"/>
                <a:cs typeface="Times New Roman" panose="02020603050405020304" pitchFamily="18" charset="0"/>
              </a:rPr>
              <a:t>leaving a length of pin extending from dentin.</a:t>
            </a:r>
          </a:p>
        </p:txBody>
      </p:sp>
      <p:pic>
        <p:nvPicPr>
          <p:cNvPr id="2097173" name="Content Placeholder 5" descr="Copy (2) of DSC02676.JPG"/>
          <p:cNvPicPr>
            <a:picLocks noChangeAspect="1"/>
          </p:cNvPicPr>
          <p:nvPr/>
        </p:nvPicPr>
        <p:blipFill>
          <a:blip r:embed="rId3" cstate="print"/>
          <a:srcRect l="3053" t="47913"/>
          <a:stretch>
            <a:fillRect/>
          </a:stretch>
        </p:blipFill>
        <p:spPr>
          <a:xfrm>
            <a:off x="8239140" y="2000241"/>
            <a:ext cx="3672416" cy="2181511"/>
          </a:xfrm>
          <a:prstGeom prst="rect">
            <a:avLst/>
          </a:prstGeom>
          <a:ln w="38100">
            <a:solidFill>
              <a:schemeClr val="tx1"/>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4" name="Content Placeholder 3" descr="f.JPG"/>
          <p:cNvPicPr>
            <a:picLocks noGrp="1" noChangeAspect="1"/>
          </p:cNvPicPr>
          <p:nvPr>
            <p:ph idx="1"/>
          </p:nvPr>
        </p:nvPicPr>
        <p:blipFill>
          <a:blip r:embed="rId2"/>
          <a:stretch>
            <a:fillRect/>
          </a:stretch>
        </p:blipFill>
        <p:spPr>
          <a:xfrm>
            <a:off x="2095472" y="1785926"/>
            <a:ext cx="8460188" cy="3429806"/>
          </a:xfrm>
          <a:solidFill>
            <a:schemeClr val="tx1"/>
          </a:solidFill>
          <a:ln w="12700">
            <a:solidFill>
              <a:schemeClr val="tx1"/>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1" name="Title 1"/>
          <p:cNvSpPr>
            <a:spLocks noGrp="1"/>
          </p:cNvSpPr>
          <p:nvPr>
            <p:ph type="title"/>
          </p:nvPr>
        </p:nvSpPr>
        <p:spPr/>
        <p:txBody>
          <a:bodyPr>
            <a:normAutofit/>
          </a:bodyPr>
          <a:lstStyle/>
          <a:p>
            <a:r>
              <a:rPr lang="en-IN" sz="4000" b="1" u="sng" dirty="0">
                <a:solidFill>
                  <a:srgbClr val="002060"/>
                </a:solidFill>
                <a:latin typeface="Times New Roman" panose="02020603050405020304" pitchFamily="18" charset="0"/>
                <a:cs typeface="Times New Roman" panose="02020603050405020304" pitchFamily="18" charset="0"/>
              </a:rPr>
              <a:t>LINK SERIES PIN</a:t>
            </a:r>
            <a:endParaRPr lang="en-IN" sz="4000" b="1" u="sng" dirty="0">
              <a:solidFill>
                <a:srgbClr val="002060"/>
              </a:solidFill>
            </a:endParaRPr>
          </a:p>
        </p:txBody>
      </p:sp>
      <p:sp>
        <p:nvSpPr>
          <p:cNvPr id="1048732" name="Content Placeholder 2"/>
          <p:cNvSpPr>
            <a:spLocks noGrp="1"/>
          </p:cNvSpPr>
          <p:nvPr>
            <p:ph idx="1"/>
          </p:nvPr>
        </p:nvSpPr>
        <p:spPr>
          <a:xfrm>
            <a:off x="839570" y="1825625"/>
            <a:ext cx="5399306" cy="4498975"/>
          </a:xfrm>
          <a:solidFill>
            <a:schemeClr val="accent5">
              <a:lumMod val="20000"/>
              <a:lumOff val="80000"/>
            </a:schemeClr>
          </a:solidFill>
          <a:ln>
            <a:solidFill>
              <a:schemeClr val="tx1"/>
            </a:solidFill>
          </a:ln>
        </p:spPr>
        <p:txBody>
          <a:bodyPr>
            <a:normAutofit/>
          </a:bodyPr>
          <a:lstStyle/>
          <a:p>
            <a:pPr marL="0" indent="0" algn="just">
              <a:lnSpc>
                <a:spcPct val="100000"/>
              </a:lnSpc>
            </a:pPr>
            <a:r>
              <a:rPr lang="en-IN" sz="2200" dirty="0">
                <a:latin typeface="Times New Roman" panose="02020603050405020304" pitchFamily="18" charset="0"/>
                <a:cs typeface="Times New Roman" panose="02020603050405020304" pitchFamily="18" charset="0"/>
              </a:rPr>
              <a:t>Link Series pin is free floating in a plastic sleeve, which allows self-alignment as it is threaded into the pinhole </a:t>
            </a:r>
          </a:p>
          <a:p>
            <a:pPr marL="0" indent="0" algn="just">
              <a:lnSpc>
                <a:spcPct val="100000"/>
              </a:lnSpc>
            </a:pPr>
            <a:r>
              <a:rPr lang="en-IN" sz="2200" dirty="0">
                <a:latin typeface="Times New Roman" panose="02020603050405020304" pitchFamily="18" charset="0"/>
                <a:cs typeface="Times New Roman" panose="02020603050405020304" pitchFamily="18" charset="0"/>
              </a:rPr>
              <a:t>When the pin reaches the bottom of the hole, the top portion of pin shears of, leaving a length of pin extending from </a:t>
            </a:r>
            <a:r>
              <a:rPr lang="en-IN" sz="2200" dirty="0" err="1">
                <a:latin typeface="Times New Roman" panose="02020603050405020304" pitchFamily="18" charset="0"/>
                <a:cs typeface="Times New Roman" panose="02020603050405020304" pitchFamily="18" charset="0"/>
              </a:rPr>
              <a:t>dentin.the</a:t>
            </a:r>
            <a:r>
              <a:rPr lang="en-IN" sz="2200" dirty="0">
                <a:latin typeface="Times New Roman" panose="02020603050405020304" pitchFamily="18" charset="0"/>
                <a:cs typeface="Times New Roman" panose="02020603050405020304" pitchFamily="18" charset="0"/>
              </a:rPr>
              <a:t> plastic sleeve is then discarded.</a:t>
            </a:r>
          </a:p>
          <a:p>
            <a:pPr marL="0" indent="0" algn="just">
              <a:lnSpc>
                <a:spcPct val="100000"/>
              </a:lnSpc>
            </a:pPr>
            <a:r>
              <a:rPr lang="en-IN" sz="2200" dirty="0">
                <a:latin typeface="Times New Roman" panose="02020603050405020304" pitchFamily="18" charset="0"/>
                <a:cs typeface="Times New Roman" panose="02020603050405020304" pitchFamily="18" charset="0"/>
              </a:rPr>
              <a:t>The </a:t>
            </a:r>
            <a:r>
              <a:rPr lang="en-IN" sz="2200" dirty="0" err="1">
                <a:latin typeface="Times New Roman" panose="02020603050405020304" pitchFamily="18" charset="0"/>
                <a:cs typeface="Times New Roman" panose="02020603050405020304" pitchFamily="18" charset="0"/>
              </a:rPr>
              <a:t>Minuta</a:t>
            </a:r>
            <a:r>
              <a:rPr lang="en-IN" sz="2200" dirty="0">
                <a:latin typeface="Times New Roman" panose="02020603050405020304" pitchFamily="18" charset="0"/>
                <a:cs typeface="Times New Roman" panose="02020603050405020304" pitchFamily="18" charset="0"/>
              </a:rPr>
              <a:t>, </a:t>
            </a:r>
            <a:r>
              <a:rPr lang="en-IN" sz="2200" dirty="0" err="1">
                <a:latin typeface="Times New Roman" panose="02020603050405020304" pitchFamily="18" charset="0"/>
                <a:cs typeface="Times New Roman" panose="02020603050405020304" pitchFamily="18" charset="0"/>
              </a:rPr>
              <a:t>Minikin</a:t>
            </a:r>
            <a:r>
              <a:rPr lang="en-IN" sz="2200" dirty="0">
                <a:latin typeface="Times New Roman" panose="02020603050405020304" pitchFamily="18" charset="0"/>
                <a:cs typeface="Times New Roman" panose="02020603050405020304" pitchFamily="18" charset="0"/>
              </a:rPr>
              <a:t>, Minim, and Regular pins are available in the Link Series.</a:t>
            </a:r>
          </a:p>
          <a:p>
            <a:pPr marL="0" indent="0" algn="just">
              <a:lnSpc>
                <a:spcPct val="100000"/>
              </a:lnSpc>
            </a:pPr>
            <a:r>
              <a:rPr lang="en-IN" sz="2200" dirty="0">
                <a:latin typeface="Times New Roman" panose="02020603050405020304" pitchFamily="18" charset="0"/>
                <a:cs typeface="Times New Roman" panose="02020603050405020304" pitchFamily="18" charset="0"/>
              </a:rPr>
              <a:t> </a:t>
            </a:r>
            <a:r>
              <a:rPr lang="en-IN" sz="2200" b="1" dirty="0">
                <a:solidFill>
                  <a:srgbClr val="FF0000"/>
                </a:solidFill>
                <a:latin typeface="Times New Roman" panose="02020603050405020304" pitchFamily="18" charset="0"/>
                <a:cs typeface="Times New Roman" panose="02020603050405020304" pitchFamily="18" charset="0"/>
              </a:rPr>
              <a:t>Link Series pins are recommended because of their versatility, self-aligning ability, and retentiveness</a:t>
            </a:r>
          </a:p>
        </p:txBody>
      </p:sp>
      <p:pic>
        <p:nvPicPr>
          <p:cNvPr id="2097175" name="Picture 5"/>
          <p:cNvPicPr>
            <a:picLocks noChangeAspect="1"/>
          </p:cNvPicPr>
          <p:nvPr/>
        </p:nvPicPr>
        <p:blipFill>
          <a:blip r:embed="rId2"/>
          <a:stretch>
            <a:fillRect/>
          </a:stretch>
        </p:blipFill>
        <p:spPr>
          <a:xfrm>
            <a:off x="6396643" y="1295401"/>
            <a:ext cx="5537795" cy="1633534"/>
          </a:xfrm>
          <a:prstGeom prst="rect">
            <a:avLst/>
          </a:prstGeom>
          <a:ln>
            <a:solidFill>
              <a:schemeClr val="tx1"/>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3" name="Title 1"/>
          <p:cNvSpPr>
            <a:spLocks noGrp="1"/>
          </p:cNvSpPr>
          <p:nvPr>
            <p:ph type="title"/>
          </p:nvPr>
        </p:nvSpPr>
        <p:spPr>
          <a:xfrm>
            <a:off x="1371600" y="365127"/>
            <a:ext cx="9980832" cy="549273"/>
          </a:xfrm>
        </p:spPr>
        <p:txBody>
          <a:bodyPr>
            <a:normAutofit fontScale="90000"/>
          </a:bodyPr>
          <a:lstStyle/>
          <a:p>
            <a:r>
              <a:rPr lang="en-IN" b="1" u="sng" dirty="0">
                <a:solidFill>
                  <a:srgbClr val="002060"/>
                </a:solidFill>
              </a:rPr>
              <a:t>LINK PLUS SELF-THREADING PINS </a:t>
            </a:r>
          </a:p>
        </p:txBody>
      </p:sp>
      <p:sp>
        <p:nvSpPr>
          <p:cNvPr id="1048734" name="Content Placeholder 2"/>
          <p:cNvSpPr>
            <a:spLocks noGrp="1"/>
          </p:cNvSpPr>
          <p:nvPr>
            <p:ph idx="1"/>
          </p:nvPr>
        </p:nvSpPr>
        <p:spPr>
          <a:xfrm>
            <a:off x="457200" y="914400"/>
            <a:ext cx="5867400" cy="5791201"/>
          </a:xfrm>
          <a:solidFill>
            <a:schemeClr val="accent5">
              <a:lumMod val="20000"/>
              <a:lumOff val="80000"/>
            </a:schemeClr>
          </a:solidFill>
          <a:ln>
            <a:solidFill>
              <a:schemeClr val="tx1"/>
            </a:solidFill>
          </a:ln>
        </p:spPr>
        <p:txBody>
          <a:bodyPr>
            <a:normAutofit fontScale="92500" lnSpcReduction="10000"/>
          </a:bodyPr>
          <a:lstStyle/>
          <a:p>
            <a:pPr>
              <a:lnSpc>
                <a:spcPct val="150000"/>
              </a:lnSpc>
            </a:pPr>
            <a:r>
              <a:rPr lang="en-IN" sz="2200" dirty="0">
                <a:latin typeface="Times New Roman" panose="02020603050405020304" pitchFamily="18" charset="0"/>
                <a:cs typeface="Times New Roman" panose="02020603050405020304" pitchFamily="18" charset="0"/>
              </a:rPr>
              <a:t>Link Plus self-threading pins are also self-shearing and are available as single and two-in-one pins contained in color-coded plastic sleeves</a:t>
            </a:r>
          </a:p>
          <a:p>
            <a:pPr>
              <a:lnSpc>
                <a:spcPct val="150000"/>
              </a:lnSpc>
            </a:pPr>
            <a:r>
              <a:rPr lang="en-IN" sz="2200" dirty="0">
                <a:latin typeface="Times New Roman" panose="02020603050405020304" pitchFamily="18" charset="0"/>
                <a:cs typeface="Times New Roman" panose="02020603050405020304" pitchFamily="18" charset="0"/>
              </a:rPr>
              <a:t>This design has a sharper thread, a shoulder stop at 2 mm, and a tapered tip to it the bottom of the pinhole more readily as prepared by the twist drill.</a:t>
            </a:r>
          </a:p>
          <a:p>
            <a:pPr>
              <a:lnSpc>
                <a:spcPct val="150000"/>
              </a:lnSpc>
            </a:pPr>
            <a:r>
              <a:rPr lang="en-IN" sz="2200" dirty="0">
                <a:latin typeface="Times New Roman" panose="02020603050405020304" pitchFamily="18" charset="0"/>
                <a:cs typeface="Times New Roman" panose="02020603050405020304" pitchFamily="18" charset="0"/>
              </a:rPr>
              <a:t>It also provides a 2.7-mm length of pin to extend out of dentin, which usually needs to be shortened with the use of a </a:t>
            </a:r>
            <a:r>
              <a:rPr lang="en-IN" sz="2200" dirty="0" err="1">
                <a:latin typeface="Times New Roman" panose="02020603050405020304" pitchFamily="18" charset="0"/>
                <a:cs typeface="Times New Roman" panose="02020603050405020304" pitchFamily="18" charset="0"/>
              </a:rPr>
              <a:t>handpiece</a:t>
            </a:r>
            <a:r>
              <a:rPr lang="en-IN" sz="2200" dirty="0">
                <a:latin typeface="Times New Roman" panose="02020603050405020304" pitchFamily="18" charset="0"/>
                <a:cs typeface="Times New Roman" panose="02020603050405020304" pitchFamily="18" charset="0"/>
              </a:rPr>
              <a:t> bur. </a:t>
            </a:r>
          </a:p>
          <a:p>
            <a:pPr>
              <a:lnSpc>
                <a:spcPct val="150000"/>
              </a:lnSpc>
            </a:pPr>
            <a:r>
              <a:rPr lang="en-IN" sz="2200" dirty="0">
                <a:latin typeface="Times New Roman" panose="02020603050405020304" pitchFamily="18" charset="0"/>
                <a:cs typeface="Times New Roman" panose="02020603050405020304" pitchFamily="18" charset="0"/>
              </a:rPr>
              <a:t>Kelsey et al. reported that the two-in-one Link Plus first and second pins seat completely into the pinhole before shearing</a:t>
            </a:r>
            <a:r>
              <a:rPr lang="en-IN" sz="2200" dirty="0"/>
              <a:t>.</a:t>
            </a:r>
          </a:p>
        </p:txBody>
      </p:sp>
      <p:pic>
        <p:nvPicPr>
          <p:cNvPr id="2097176" name="Picture 3"/>
          <p:cNvPicPr>
            <a:picLocks noChangeAspect="1"/>
          </p:cNvPicPr>
          <p:nvPr/>
        </p:nvPicPr>
        <p:blipFill>
          <a:blip r:embed="rId2"/>
          <a:stretch>
            <a:fillRect/>
          </a:stretch>
        </p:blipFill>
        <p:spPr>
          <a:xfrm rot="19756649">
            <a:off x="6667505" y="2000241"/>
            <a:ext cx="5133975" cy="200758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94971" y="609603"/>
            <a:ext cx="9260115" cy="1103091"/>
          </a:xfrm>
        </p:spPr>
        <p:txBody>
          <a:bodyPr>
            <a:normAutofit/>
          </a:bodyPr>
          <a:lstStyle/>
          <a:p>
            <a:r>
              <a:rPr lang="en-US" b="1" dirty="0">
                <a:solidFill>
                  <a:schemeClr val="tx1"/>
                </a:solidFill>
                <a:effectLst/>
                <a:latin typeface="Times New Roman" panose="02020603050405020304" pitchFamily="18" charset="0"/>
                <a:cs typeface="Times New Roman" panose="02020603050405020304" pitchFamily="18" charset="0"/>
              </a:rPr>
              <a:t>Specific learning Objectives </a:t>
            </a:r>
            <a:endParaRPr lang="en-US" sz="3100" b="1" dirty="0">
              <a:effectLst/>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014951515"/>
              </p:ext>
            </p:extLst>
          </p:nvPr>
        </p:nvGraphicFramePr>
        <p:xfrm>
          <a:off x="711201" y="2612570"/>
          <a:ext cx="10232570" cy="2003577"/>
        </p:xfrm>
        <a:graphic>
          <a:graphicData uri="http://schemas.openxmlformats.org/drawingml/2006/table">
            <a:tbl>
              <a:tblPr firstRow="1" bandRow="1">
                <a:tableStyleId>{5C22544A-7EE6-4342-B048-85BDC9FD1C3A}</a:tableStyleId>
              </a:tblPr>
              <a:tblGrid>
                <a:gridCol w="2700665">
                  <a:extLst>
                    <a:ext uri="{9D8B030D-6E8A-4147-A177-3AD203B41FA5}">
                      <a16:colId xmlns:a16="http://schemas.microsoft.com/office/drawing/2014/main" val="946123654"/>
                    </a:ext>
                  </a:extLst>
                </a:gridCol>
                <a:gridCol w="4459236">
                  <a:extLst>
                    <a:ext uri="{9D8B030D-6E8A-4147-A177-3AD203B41FA5}">
                      <a16:colId xmlns:a16="http://schemas.microsoft.com/office/drawing/2014/main" val="2411658997"/>
                    </a:ext>
                  </a:extLst>
                </a:gridCol>
                <a:gridCol w="3072669">
                  <a:extLst>
                    <a:ext uri="{9D8B030D-6E8A-4147-A177-3AD203B41FA5}">
                      <a16:colId xmlns:a16="http://schemas.microsoft.com/office/drawing/2014/main" val="3411213719"/>
                    </a:ext>
                  </a:extLst>
                </a:gridCol>
              </a:tblGrid>
              <a:tr h="454499">
                <a:tc>
                  <a:txBody>
                    <a:bodyPr/>
                    <a:lstStyle/>
                    <a:p>
                      <a:r>
                        <a:rPr lang="en-US" dirty="0"/>
                        <a:t>Core areas* </a:t>
                      </a:r>
                    </a:p>
                  </a:txBody>
                  <a:tcPr/>
                </a:tc>
                <a:tc>
                  <a:txBody>
                    <a:bodyPr/>
                    <a:lstStyle/>
                    <a:p>
                      <a:r>
                        <a:rPr lang="en-US" dirty="0"/>
                        <a:t>Domain</a:t>
                      </a:r>
                      <a:r>
                        <a:rPr lang="en-US" baseline="0" dirty="0"/>
                        <a:t> **</a:t>
                      </a:r>
                      <a:endParaRPr lang="en-US" dirty="0"/>
                    </a:p>
                  </a:txBody>
                  <a:tcPr/>
                </a:tc>
                <a:tc>
                  <a:txBody>
                    <a:bodyPr/>
                    <a:lstStyle/>
                    <a:p>
                      <a:r>
                        <a:rPr lang="en-US" dirty="0"/>
                        <a:t>Category #</a:t>
                      </a:r>
                    </a:p>
                  </a:txBody>
                  <a:tcPr/>
                </a:tc>
                <a:extLst>
                  <a:ext uri="{0D108BD9-81ED-4DB2-BD59-A6C34878D82A}">
                    <a16:rowId xmlns:a16="http://schemas.microsoft.com/office/drawing/2014/main" val="868424398"/>
                  </a:ext>
                </a:extLst>
              </a:tr>
              <a:tr h="454499">
                <a:tc>
                  <a:txBody>
                    <a:bodyPr/>
                    <a:lstStyle/>
                    <a:p>
                      <a:r>
                        <a:rPr lang="en-US" dirty="0"/>
                        <a:t>NUMBER OF PIN </a:t>
                      </a:r>
                    </a:p>
                    <a:p>
                      <a:r>
                        <a:rPr lang="en-US" dirty="0"/>
                        <a:t>SELF SHEARING PIN </a:t>
                      </a:r>
                    </a:p>
                  </a:txBody>
                  <a:tcPr/>
                </a:tc>
                <a:tc>
                  <a:txBody>
                    <a:bodyPr/>
                    <a:lstStyle/>
                    <a:p>
                      <a:r>
                        <a:rPr lang="en-US" dirty="0"/>
                        <a:t>COGNITIVE</a:t>
                      </a:r>
                    </a:p>
                  </a:txBody>
                  <a:tcPr/>
                </a:tc>
                <a:tc>
                  <a:txBody>
                    <a:bodyPr/>
                    <a:lstStyle/>
                    <a:p>
                      <a:r>
                        <a:rPr lang="en-US" dirty="0"/>
                        <a:t>MUST NOW</a:t>
                      </a:r>
                    </a:p>
                  </a:txBody>
                  <a:tcPr/>
                </a:tc>
                <a:extLst>
                  <a:ext uri="{0D108BD9-81ED-4DB2-BD59-A6C34878D82A}">
                    <a16:rowId xmlns:a16="http://schemas.microsoft.com/office/drawing/2014/main" val="3586572506"/>
                  </a:ext>
                </a:extLst>
              </a:tr>
              <a:tr h="454499">
                <a:tc>
                  <a:txBody>
                    <a:bodyPr/>
                    <a:lstStyle/>
                    <a:p>
                      <a:r>
                        <a:rPr lang="en-US" dirty="0"/>
                        <a:t>TWO IN ONE PIN </a:t>
                      </a:r>
                    </a:p>
                  </a:txBody>
                  <a:tcPr/>
                </a:tc>
                <a:tc>
                  <a:txBody>
                    <a:bodyPr/>
                    <a:lstStyle/>
                    <a:p>
                      <a:r>
                        <a:rPr lang="en-US" dirty="0"/>
                        <a:t>PSYCHOMOTOR</a:t>
                      </a:r>
                    </a:p>
                  </a:txBody>
                  <a:tcPr/>
                </a:tc>
                <a:tc>
                  <a:txBody>
                    <a:bodyPr/>
                    <a:lstStyle/>
                    <a:p>
                      <a:r>
                        <a:rPr lang="en-US" dirty="0"/>
                        <a:t>NICE TO KNOW</a:t>
                      </a:r>
                    </a:p>
                  </a:txBody>
                  <a:tcPr/>
                </a:tc>
                <a:extLst>
                  <a:ext uri="{0D108BD9-81ED-4DB2-BD59-A6C34878D82A}">
                    <a16:rowId xmlns:a16="http://schemas.microsoft.com/office/drawing/2014/main" val="2359924706"/>
                  </a:ext>
                </a:extLst>
              </a:tr>
              <a:tr h="454499">
                <a:tc>
                  <a:txBody>
                    <a:bodyPr/>
                    <a:lstStyle/>
                    <a:p>
                      <a:r>
                        <a:rPr lang="en-US" dirty="0"/>
                        <a:t>PIN HOLE PREPARATION</a:t>
                      </a:r>
                    </a:p>
                  </a:txBody>
                  <a:tcPr/>
                </a:tc>
                <a:tc>
                  <a:txBody>
                    <a:bodyPr/>
                    <a:lstStyle/>
                    <a:p>
                      <a:r>
                        <a:rPr lang="en-US" dirty="0"/>
                        <a:t>AFFECTIVE</a:t>
                      </a:r>
                    </a:p>
                  </a:txBody>
                  <a:tcPr/>
                </a:tc>
                <a:tc>
                  <a:txBody>
                    <a:bodyPr/>
                    <a:lstStyle/>
                    <a:p>
                      <a:r>
                        <a:rPr lang="en-US" dirty="0"/>
                        <a:t>DESIRE TO KNOW</a:t>
                      </a:r>
                    </a:p>
                  </a:txBody>
                  <a:tcPr/>
                </a:tc>
                <a:extLst>
                  <a:ext uri="{0D108BD9-81ED-4DB2-BD59-A6C34878D82A}">
                    <a16:rowId xmlns:a16="http://schemas.microsoft.com/office/drawing/2014/main" val="2577297493"/>
                  </a:ext>
                </a:extLst>
              </a:tr>
            </a:tbl>
          </a:graphicData>
        </a:graphic>
      </p:graphicFrame>
      <p:sp>
        <p:nvSpPr>
          <p:cNvPr id="4" name="Rectangle 3"/>
          <p:cNvSpPr/>
          <p:nvPr/>
        </p:nvSpPr>
        <p:spPr>
          <a:xfrm>
            <a:off x="1175656" y="1878767"/>
            <a:ext cx="9797143" cy="52322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At the end of this presentation the learner is expected to know ;</a:t>
            </a:r>
            <a:endParaRPr lang="en-US" sz="2800" dirty="0"/>
          </a:p>
        </p:txBody>
      </p:sp>
      <p:sp>
        <p:nvSpPr>
          <p:cNvPr id="5" name="Slide Number Placeholder 4"/>
          <p:cNvSpPr>
            <a:spLocks noGrp="1"/>
          </p:cNvSpPr>
          <p:nvPr>
            <p:ph type="sldNum" sz="quarter" idx="12"/>
          </p:nvPr>
        </p:nvSpPr>
        <p:spPr/>
        <p:txBody>
          <a:bodyPr/>
          <a:lstStyle/>
          <a:p>
            <a:fld id="{72795863-2509-495E-A4D3-2D1EB08AA326}" type="slidenum">
              <a:rPr lang="en-US" smtClean="0"/>
              <a:t>2</a:t>
            </a:fld>
            <a:endParaRPr lang="en-US"/>
          </a:p>
        </p:txBody>
      </p:sp>
    </p:spTree>
    <p:extLst>
      <p:ext uri="{BB962C8B-B14F-4D97-AF65-F5344CB8AC3E}">
        <p14:creationId xmlns:p14="http://schemas.microsoft.com/office/powerpoint/2010/main" val="3498641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5" name="Title 1"/>
          <p:cNvSpPr>
            <a:spLocks noGrp="1"/>
          </p:cNvSpPr>
          <p:nvPr>
            <p:ph type="title"/>
          </p:nvPr>
        </p:nvSpPr>
        <p:spPr/>
        <p:txBody>
          <a:bodyPr>
            <a:normAutofit/>
          </a:bodyPr>
          <a:lstStyle/>
          <a:p>
            <a:r>
              <a:rPr lang="en-IN" sz="4000" b="1" u="sng" dirty="0">
                <a:solidFill>
                  <a:srgbClr val="002060"/>
                </a:solidFill>
              </a:rPr>
              <a:t>TWO IN ONE PIN</a:t>
            </a:r>
          </a:p>
        </p:txBody>
      </p:sp>
      <p:sp>
        <p:nvSpPr>
          <p:cNvPr id="1048736" name="Content Placeholder 2"/>
          <p:cNvSpPr>
            <a:spLocks noGrp="1"/>
          </p:cNvSpPr>
          <p:nvPr>
            <p:ph idx="1"/>
          </p:nvPr>
        </p:nvSpPr>
        <p:spPr>
          <a:xfrm>
            <a:off x="809588" y="1428736"/>
            <a:ext cx="10358510" cy="4572032"/>
          </a:xfrm>
          <a:solidFill>
            <a:schemeClr val="accent4">
              <a:lumMod val="40000"/>
              <a:lumOff val="60000"/>
            </a:schemeClr>
          </a:solidFill>
          <a:ln>
            <a:solidFill>
              <a:schemeClr val="tx1"/>
            </a:solidFill>
          </a:ln>
        </p:spPr>
        <p:txBody>
          <a:bodyPr>
            <a:normAutofit lnSpcReduction="10000"/>
          </a:bodyPr>
          <a:lstStyle/>
          <a:p>
            <a:pPr>
              <a:lnSpc>
                <a:spcPct val="150000"/>
              </a:lnSpc>
            </a:pPr>
            <a:r>
              <a:rPr lang="en-IN" sz="2400" dirty="0">
                <a:latin typeface="Times New Roman" panose="02020603050405020304" pitchFamily="18" charset="0"/>
                <a:cs typeface="Times New Roman" panose="02020603050405020304" pitchFamily="18" charset="0"/>
              </a:rPr>
              <a:t>Two pins in one, with each one being shorter than the standard pin. The two-in-one pin is approximately 9.5 mm in length and has a </a:t>
            </a:r>
            <a:r>
              <a:rPr lang="en-IN" sz="2400" dirty="0" err="1">
                <a:latin typeface="Times New Roman" panose="02020603050405020304" pitchFamily="18" charset="0"/>
                <a:cs typeface="Times New Roman" panose="02020603050405020304" pitchFamily="18" charset="0"/>
              </a:rPr>
              <a:t>lattened</a:t>
            </a:r>
            <a:r>
              <a:rPr lang="en-IN" sz="2400" dirty="0">
                <a:latin typeface="Times New Roman" panose="02020603050405020304" pitchFamily="18" charset="0"/>
                <a:cs typeface="Times New Roman" panose="02020603050405020304" pitchFamily="18" charset="0"/>
              </a:rPr>
              <a:t> head to aid in its insertion.</a:t>
            </a:r>
          </a:p>
          <a:p>
            <a:pPr>
              <a:lnSpc>
                <a:spcPct val="150000"/>
              </a:lnSpc>
            </a:pPr>
            <a:r>
              <a:rPr lang="en-IN" sz="2400" dirty="0">
                <a:latin typeface="Times New Roman" panose="02020603050405020304" pitchFamily="18" charset="0"/>
                <a:cs typeface="Times New Roman" panose="02020603050405020304" pitchFamily="18" charset="0"/>
              </a:rPr>
              <a:t> When the pin reaches the bottom of the pinhole, it shears approximately in half, leaving a length of pin extending from dentin with the other half remaining in the hand wrench or the </a:t>
            </a:r>
            <a:r>
              <a:rPr lang="en-IN" sz="2400" dirty="0" err="1">
                <a:latin typeface="Times New Roman" panose="02020603050405020304" pitchFamily="18" charset="0"/>
                <a:cs typeface="Times New Roman" panose="02020603050405020304" pitchFamily="18" charset="0"/>
              </a:rPr>
              <a:t>handpiece</a:t>
            </a:r>
            <a:r>
              <a:rPr lang="en-IN" sz="2400" dirty="0">
                <a:latin typeface="Times New Roman" panose="02020603050405020304" pitchFamily="18" charset="0"/>
                <a:cs typeface="Times New Roman" panose="02020603050405020304" pitchFamily="18" charset="0"/>
              </a:rPr>
              <a:t> chuck. </a:t>
            </a:r>
          </a:p>
          <a:p>
            <a:pPr>
              <a:lnSpc>
                <a:spcPct val="150000"/>
              </a:lnSpc>
            </a:pPr>
            <a:r>
              <a:rPr lang="en-IN" sz="2400" dirty="0">
                <a:latin typeface="Times New Roman" panose="02020603050405020304" pitchFamily="18" charset="0"/>
                <a:cs typeface="Times New Roman" panose="02020603050405020304" pitchFamily="18" charset="0"/>
              </a:rPr>
              <a:t>This second pin may be positioned in another pinhole and threaded to place in the same manner as the standard</a:t>
            </a:r>
          </a:p>
        </p:txBody>
      </p:sp>
      <p:pic>
        <p:nvPicPr>
          <p:cNvPr id="2097177" name="Content Placeholder 6" descr="Copy of DSC02678.JPG"/>
          <p:cNvPicPr>
            <a:picLocks noChangeAspect="1"/>
          </p:cNvPicPr>
          <p:nvPr/>
        </p:nvPicPr>
        <p:blipFill>
          <a:blip r:embed="rId2" cstate="print"/>
          <a:srcRect r="-1" b="75712"/>
          <a:stretch>
            <a:fillRect/>
          </a:stretch>
        </p:blipFill>
        <p:spPr>
          <a:xfrm>
            <a:off x="8667768" y="214291"/>
            <a:ext cx="3276640" cy="1054921"/>
          </a:xfrm>
          <a:prstGeom prst="rect">
            <a:avLst/>
          </a:prstGeom>
          <a:ln w="38100">
            <a:solidFill>
              <a:schemeClr val="tx1"/>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8" name="Content Placeholder 5" descr="Capture3.JPG"/>
          <p:cNvPicPr>
            <a:picLocks noGrp="1" noChangeAspect="1"/>
          </p:cNvPicPr>
          <p:nvPr>
            <p:ph idx="1"/>
          </p:nvPr>
        </p:nvPicPr>
        <p:blipFill>
          <a:blip r:embed="rId2"/>
          <a:stretch>
            <a:fillRect/>
          </a:stretch>
        </p:blipFill>
        <p:spPr>
          <a:xfrm>
            <a:off x="1238216" y="1785926"/>
            <a:ext cx="3932254" cy="4351338"/>
          </a:xfrm>
          <a:ln>
            <a:solidFill>
              <a:schemeClr val="tx1"/>
            </a:solidFill>
          </a:ln>
          <a:effectLst>
            <a:outerShdw blurRad="50800" dist="38100" dir="5400000" algn="t" rotWithShape="0">
              <a:prstClr val="black">
                <a:alpha val="40000"/>
              </a:prstClr>
            </a:outerShdw>
          </a:effectLst>
        </p:spPr>
      </p:pic>
      <p:pic>
        <p:nvPicPr>
          <p:cNvPr id="2097179" name="Picture 6" descr="Capture4.JPG"/>
          <p:cNvPicPr>
            <a:picLocks noChangeAspect="1"/>
          </p:cNvPicPr>
          <p:nvPr/>
        </p:nvPicPr>
        <p:blipFill>
          <a:blip r:embed="rId3"/>
          <a:stretch>
            <a:fillRect/>
          </a:stretch>
        </p:blipFill>
        <p:spPr>
          <a:xfrm>
            <a:off x="5595935" y="1785926"/>
            <a:ext cx="6154659" cy="4000528"/>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7" name="Content Placeholder 2"/>
          <p:cNvSpPr>
            <a:spLocks noGrp="1"/>
          </p:cNvSpPr>
          <p:nvPr>
            <p:ph idx="1"/>
          </p:nvPr>
        </p:nvSpPr>
        <p:spPr>
          <a:xfrm>
            <a:off x="839570" y="1000109"/>
            <a:ext cx="10512862" cy="5176855"/>
          </a:xfrm>
          <a:solidFill>
            <a:schemeClr val="accent5">
              <a:lumMod val="20000"/>
              <a:lumOff val="80000"/>
            </a:schemeClr>
          </a:solidFill>
          <a:ln>
            <a:solidFill>
              <a:schemeClr val="tx1"/>
            </a:solidFill>
          </a:ln>
        </p:spPr>
        <p:txBody>
          <a:bodyPr>
            <a:normAutofit/>
          </a:bodyPr>
          <a:lstStyle/>
          <a:p>
            <a:r>
              <a:rPr lang="en-US" sz="2400" dirty="0">
                <a:latin typeface="Times New Roman" panose="02020603050405020304" pitchFamily="18" charset="0"/>
                <a:cs typeface="Times New Roman" panose="02020603050405020304" pitchFamily="18" charset="0"/>
              </a:rPr>
              <a:t>Selection of pin design depend on size of pin used, amount of </a:t>
            </a:r>
            <a:r>
              <a:rPr lang="en-US" sz="2400" dirty="0" err="1">
                <a:latin typeface="Times New Roman" panose="02020603050405020304" pitchFamily="18" charset="0"/>
                <a:cs typeface="Times New Roman" panose="02020603050405020304" pitchFamily="18" charset="0"/>
              </a:rPr>
              <a:t>interach</a:t>
            </a:r>
            <a:r>
              <a:rPr lang="en-US" sz="2400" dirty="0">
                <a:latin typeface="Times New Roman" panose="02020603050405020304" pitchFamily="18" charset="0"/>
                <a:cs typeface="Times New Roman" panose="02020603050405020304" pitchFamily="18" charset="0"/>
              </a:rPr>
              <a:t> space available and operator preference.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Link series pin </a:t>
            </a:r>
            <a:r>
              <a:rPr lang="en-US" sz="2400" dirty="0">
                <a:latin typeface="Times New Roman" panose="02020603050405020304" pitchFamily="18" charset="0"/>
                <a:cs typeface="Times New Roman" panose="02020603050405020304" pitchFamily="18" charset="0"/>
                <a:sym typeface="Wingdings" panose="05000000000000000000" pitchFamily="2" charset="2"/>
              </a:rPr>
              <a:t>preferred ( </a:t>
            </a:r>
            <a:r>
              <a:rPr lang="en-US" sz="2400" dirty="0" err="1">
                <a:latin typeface="Times New Roman" panose="02020603050405020304" pitchFamily="18" charset="0"/>
                <a:cs typeface="Times New Roman" panose="02020603050405020304" pitchFamily="18" charset="0"/>
                <a:sym typeface="Wingdings" panose="05000000000000000000" pitchFamily="2" charset="2"/>
              </a:rPr>
              <a:t>versatility,self</a:t>
            </a:r>
            <a:r>
              <a:rPr lang="en-US" sz="2400" dirty="0">
                <a:latin typeface="Times New Roman" panose="02020603050405020304" pitchFamily="18" charset="0"/>
                <a:cs typeface="Times New Roman" panose="02020603050405020304" pitchFamily="18" charset="0"/>
                <a:sym typeface="Wingdings" panose="05000000000000000000" pitchFamily="2" charset="2"/>
              </a:rPr>
              <a:t> aligning ability and retentiveness)</a:t>
            </a:r>
          </a:p>
          <a:p>
            <a:endParaRPr lang="en-US" sz="2400" dirty="0">
              <a:latin typeface="Times New Roman" panose="02020603050405020304" pitchFamily="18" charset="0"/>
              <a:cs typeface="Times New Roman" panose="02020603050405020304" pitchFamily="18" charset="0"/>
              <a:sym typeface="Wingdings" panose="05000000000000000000" pitchFamily="2" charset="2"/>
            </a:endParaRPr>
          </a:p>
          <a:p>
            <a:r>
              <a:rPr lang="en-US" sz="2400" dirty="0">
                <a:latin typeface="Times New Roman" panose="02020603050405020304" pitchFamily="18" charset="0"/>
                <a:cs typeface="Times New Roman" panose="02020603050405020304" pitchFamily="18" charset="0"/>
                <a:sym typeface="Wingdings" panose="05000000000000000000" pitchFamily="2" charset="2"/>
              </a:rPr>
              <a:t>Two in one pin and self shearing pin may fail to reach bottom of the pin hole</a:t>
            </a:r>
          </a:p>
          <a:p>
            <a:r>
              <a:rPr lang="en-US" sz="2400" dirty="0">
                <a:latin typeface="Times New Roman" panose="02020603050405020304" pitchFamily="18" charset="0"/>
                <a:cs typeface="Times New Roman" panose="02020603050405020304" pitchFamily="18" charset="0"/>
                <a:sym typeface="Wingdings" panose="05000000000000000000" pitchFamily="2" charset="2"/>
              </a:rPr>
              <a:t>93%of link series and link plus two in one pins can extend to optimal depth of 2mm</a:t>
            </a:r>
            <a:r>
              <a:rPr lang="en-US" dirty="0">
                <a:sym typeface="Wingdings" panose="05000000000000000000" pitchFamily="2" charset="2"/>
              </a:rPr>
              <a:t>.</a:t>
            </a:r>
          </a:p>
          <a:p>
            <a:endParaRPr lang="en-US" dirty="0">
              <a:sym typeface="Wingdings" panose="05000000000000000000" pitchFamily="2" charset="2"/>
            </a:endParaRPr>
          </a:p>
          <a:p>
            <a:pPr marL="0" indent="0">
              <a:buNone/>
            </a:pPr>
            <a:endParaRPr lang="en-US" dirty="0"/>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8" name="Title 1"/>
          <p:cNvSpPr>
            <a:spLocks noGrp="1"/>
          </p:cNvSpPr>
          <p:nvPr>
            <p:ph type="title"/>
          </p:nvPr>
        </p:nvSpPr>
        <p:spPr/>
        <p:txBody>
          <a:bodyPr>
            <a:normAutofit/>
          </a:bodyPr>
          <a:lstStyle/>
          <a:p>
            <a:r>
              <a:rPr lang="en-IN" sz="4000" b="1" u="sng" dirty="0">
                <a:solidFill>
                  <a:srgbClr val="002060"/>
                </a:solidFill>
              </a:rPr>
              <a:t>NUMBER OF PINS</a:t>
            </a:r>
          </a:p>
        </p:txBody>
      </p:sp>
      <p:sp>
        <p:nvSpPr>
          <p:cNvPr id="1048739" name="Content Placeholder 2"/>
          <p:cNvSpPr>
            <a:spLocks noGrp="1"/>
          </p:cNvSpPr>
          <p:nvPr>
            <p:ph idx="1"/>
          </p:nvPr>
        </p:nvSpPr>
        <p:spPr>
          <a:solidFill>
            <a:schemeClr val="accent4">
              <a:lumMod val="20000"/>
              <a:lumOff val="80000"/>
            </a:schemeClr>
          </a:solidFill>
          <a:ln>
            <a:solidFill>
              <a:schemeClr val="tx1"/>
            </a:solidFill>
          </a:ln>
          <a:effectLst>
            <a:outerShdw blurRad="50800" dist="38100" algn="l" rotWithShape="0">
              <a:prstClr val="black">
                <a:alpha val="40000"/>
              </a:prstClr>
            </a:outerShdw>
          </a:effectLst>
        </p:spPr>
        <p:txBody>
          <a:bodyPr>
            <a:normAutofit/>
          </a:bodyPr>
          <a:lstStyle/>
          <a:p>
            <a:pPr>
              <a:lnSpc>
                <a:spcPct val="150000"/>
              </a:lnSpc>
            </a:pPr>
            <a:r>
              <a:rPr lang="en-IN" sz="2400" dirty="0">
                <a:latin typeface="Times New Roman" panose="02020603050405020304" pitchFamily="18" charset="0"/>
                <a:cs typeface="Times New Roman" panose="02020603050405020304" pitchFamily="18" charset="0"/>
              </a:rPr>
              <a:t>Factors to be considered </a:t>
            </a:r>
          </a:p>
          <a:p>
            <a:pPr lvl="1">
              <a:lnSpc>
                <a:spcPct val="150000"/>
              </a:lnSpc>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the amount of missing tooth structure</a:t>
            </a:r>
          </a:p>
          <a:p>
            <a:pPr lvl="1">
              <a:lnSpc>
                <a:spcPct val="150000"/>
              </a:lnSpc>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the amount of dentin available to safely receive the pins</a:t>
            </a:r>
          </a:p>
          <a:p>
            <a:pPr lvl="1">
              <a:lnSpc>
                <a:spcPct val="150000"/>
              </a:lnSpc>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the amount of retention required</a:t>
            </a:r>
          </a:p>
          <a:p>
            <a:pPr lvl="1">
              <a:lnSpc>
                <a:spcPct val="150000"/>
              </a:lnSpc>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the size of the pins</a:t>
            </a:r>
          </a:p>
          <a:p>
            <a:pPr>
              <a:lnSpc>
                <a:spcPct val="150000"/>
              </a:lnSpc>
            </a:pPr>
            <a:r>
              <a:rPr lang="en-IN" sz="2400" dirty="0">
                <a:latin typeface="Times New Roman" panose="02020603050405020304" pitchFamily="18" charset="0"/>
                <a:cs typeface="Times New Roman" panose="02020603050405020304" pitchFamily="18" charset="0"/>
              </a:rPr>
              <a:t>one pin per missing axial line angle should be used</a:t>
            </a:r>
          </a:p>
          <a:p>
            <a:pPr>
              <a:buNone/>
            </a:pPr>
            <a:endParaRPr lang="en-IN"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0" name="Content Placeholder 2"/>
          <p:cNvSpPr>
            <a:spLocks noGrp="1"/>
          </p:cNvSpPr>
          <p:nvPr>
            <p:ph idx="1"/>
          </p:nvPr>
        </p:nvSpPr>
        <p:spPr>
          <a:xfrm>
            <a:off x="839570" y="1071547"/>
            <a:ext cx="10512862" cy="5105417"/>
          </a:xfrm>
          <a:solidFill>
            <a:schemeClr val="accent4">
              <a:lumMod val="20000"/>
              <a:lumOff val="80000"/>
            </a:schemeClr>
          </a:solidFill>
        </p:spPr>
        <p:txBody>
          <a:bodyPr>
            <a:normAutofit/>
          </a:bodyPr>
          <a:lstStyle/>
          <a:p>
            <a:pPr algn="just"/>
            <a:r>
              <a:rPr lang="en-IN" sz="2600" dirty="0">
                <a:cs typeface="Times New Roman" panose="02020603050405020304" pitchFamily="18" charset="0"/>
              </a:rPr>
              <a:t>the retention of the restoration increases as the number of pins increases, an excessive number of pins may fracture the tooth and significantly weaken the amalgam restoration</a:t>
            </a:r>
          </a:p>
          <a:p>
            <a:pPr algn="just"/>
            <a:endParaRPr lang="en-US" sz="2600" dirty="0"/>
          </a:p>
          <a:p>
            <a:pPr algn="just"/>
            <a:r>
              <a:rPr lang="en-US" sz="2600" dirty="0"/>
              <a:t>The fewest pins possible should be used to achieve the desired retention for a given restoration. </a:t>
            </a:r>
          </a:p>
          <a:p>
            <a:pPr algn="just"/>
            <a:endParaRPr lang="en-US" sz="2600" dirty="0"/>
          </a:p>
          <a:p>
            <a:pPr algn="just"/>
            <a:r>
              <a:rPr lang="en-US" sz="2600" dirty="0"/>
              <a:t>When only 2 to 3mm of the </a:t>
            </a:r>
            <a:r>
              <a:rPr lang="en-US" sz="2600" dirty="0" err="1"/>
              <a:t>occlusogingival</a:t>
            </a:r>
            <a:r>
              <a:rPr lang="en-US" sz="2600" dirty="0"/>
              <a:t> height of a cusp has been </a:t>
            </a:r>
            <a:r>
              <a:rPr lang="en-US" sz="2600" dirty="0" err="1"/>
              <a:t>removed,no</a:t>
            </a:r>
            <a:r>
              <a:rPr lang="en-US" sz="2600" dirty="0"/>
              <a:t> pin is required because enough tooth structure remains to use conventional retention features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1" name="Title 1"/>
          <p:cNvSpPr>
            <a:spLocks noGrp="1"/>
          </p:cNvSpPr>
          <p:nvPr>
            <p:ph type="title"/>
          </p:nvPr>
        </p:nvSpPr>
        <p:spPr/>
        <p:txBody>
          <a:bodyPr/>
          <a:lstStyle/>
          <a:p>
            <a:r>
              <a:rPr lang="en-IN" b="1" u="sng" dirty="0">
                <a:solidFill>
                  <a:srgbClr val="002060"/>
                </a:solidFill>
              </a:rPr>
              <a:t>PRINCIPLES OF PIN LOCATION</a:t>
            </a:r>
          </a:p>
        </p:txBody>
      </p:sp>
      <p:sp>
        <p:nvSpPr>
          <p:cNvPr id="1048742" name="Content Placeholder 2"/>
          <p:cNvSpPr>
            <a:spLocks noGrp="1"/>
          </p:cNvSpPr>
          <p:nvPr>
            <p:ph idx="1"/>
          </p:nvPr>
        </p:nvSpPr>
        <p:spPr>
          <a:solidFill>
            <a:schemeClr val="accent4">
              <a:lumMod val="20000"/>
              <a:lumOff val="80000"/>
            </a:schemeClr>
          </a:solidFill>
        </p:spPr>
        <p:txBody>
          <a:bodyPr/>
          <a:lstStyle/>
          <a:p>
            <a:pPr marL="0" indent="0">
              <a:buNone/>
            </a:pPr>
            <a:r>
              <a:rPr lang="en-IN" dirty="0"/>
              <a:t>Factors that aid in determining the pinhole locations include</a:t>
            </a:r>
          </a:p>
          <a:p>
            <a:pPr>
              <a:buFont typeface="Wingdings" panose="05000000000000000000" pitchFamily="2" charset="2"/>
              <a:buChar char="v"/>
            </a:pPr>
            <a:r>
              <a:rPr lang="en-IN" dirty="0"/>
              <a:t>knowledge of normal pulp anatomy and external tooth contours</a:t>
            </a:r>
          </a:p>
          <a:p>
            <a:pPr>
              <a:buFont typeface="Wingdings" panose="05000000000000000000" pitchFamily="2" charset="2"/>
              <a:buChar char="v"/>
            </a:pPr>
            <a:r>
              <a:rPr lang="en-IN" dirty="0"/>
              <a:t>a current radiograph of the tooth</a:t>
            </a:r>
          </a:p>
          <a:p>
            <a:pPr>
              <a:buFont typeface="Wingdings" panose="05000000000000000000" pitchFamily="2" charset="2"/>
              <a:buChar char="v"/>
            </a:pPr>
            <a:r>
              <a:rPr lang="en-IN" dirty="0"/>
              <a:t>a periodontal probe</a:t>
            </a:r>
          </a:p>
          <a:p>
            <a:pPr>
              <a:buFont typeface="Wingdings" panose="05000000000000000000" pitchFamily="2" charset="2"/>
              <a:buChar char="v"/>
            </a:pPr>
            <a:r>
              <a:rPr lang="en-IN" dirty="0"/>
              <a:t>the patient’s age.</a:t>
            </a:r>
          </a:p>
          <a:p>
            <a:pPr>
              <a:buFont typeface="Wingdings" panose="05000000000000000000" pitchFamily="2" charset="2"/>
              <a:buChar char="v"/>
            </a:pPr>
            <a:endParaRPr lang="en-IN" dirty="0"/>
          </a:p>
          <a:p>
            <a:pPr>
              <a:buFont typeface="Wingdings" panose="05000000000000000000" pitchFamily="2" charset="2"/>
              <a:buChar char="v"/>
            </a:pPr>
            <a:endParaRPr lang="en-I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3" name="Content Placeholder 2"/>
          <p:cNvSpPr>
            <a:spLocks noGrp="1"/>
          </p:cNvSpPr>
          <p:nvPr>
            <p:ph idx="1"/>
          </p:nvPr>
        </p:nvSpPr>
        <p:spPr>
          <a:xfrm>
            <a:off x="352427" y="1071547"/>
            <a:ext cx="8601093" cy="4970481"/>
          </a:xfrm>
          <a:solidFill>
            <a:schemeClr val="accent4">
              <a:lumMod val="20000"/>
              <a:lumOff val="80000"/>
            </a:schemeClr>
          </a:solidFill>
        </p:spPr>
        <p:txBody>
          <a:bodyPr>
            <a:normAutofit/>
          </a:bodyPr>
          <a:lstStyle/>
          <a:p>
            <a:pPr algn="just"/>
            <a:r>
              <a:rPr lang="en-IN" sz="2600" dirty="0" err="1">
                <a:latin typeface="Times New Roman" panose="02020603050405020304" pitchFamily="18" charset="0"/>
                <a:cs typeface="Times New Roman" panose="02020603050405020304" pitchFamily="18" charset="0"/>
              </a:rPr>
              <a:t>Occlusal</a:t>
            </a:r>
            <a:r>
              <a:rPr lang="en-IN" sz="2600" dirty="0">
                <a:latin typeface="Times New Roman" panose="02020603050405020304" pitchFamily="18" charset="0"/>
                <a:cs typeface="Times New Roman" panose="02020603050405020304" pitchFamily="18" charset="0"/>
              </a:rPr>
              <a:t> clearance should be sufficient to provide 2 mm of amalgam over the pin</a:t>
            </a:r>
          </a:p>
          <a:p>
            <a:pPr algn="just"/>
            <a:endParaRPr lang="en-IN" sz="2600" dirty="0">
              <a:latin typeface="Times New Roman" panose="02020603050405020304" pitchFamily="18" charset="0"/>
              <a:cs typeface="Times New Roman" panose="02020603050405020304" pitchFamily="18" charset="0"/>
            </a:endParaRPr>
          </a:p>
          <a:p>
            <a:pPr algn="just"/>
            <a:r>
              <a:rPr lang="en-IN" sz="2600" dirty="0">
                <a:latin typeface="Times New Roman" panose="02020603050405020304" pitchFamily="18" charset="0"/>
                <a:cs typeface="Times New Roman" panose="02020603050405020304" pitchFamily="18" charset="0"/>
              </a:rPr>
              <a:t>placement of pins ideal  in areas where the greatest bulk of amalgam will occur so as to compensate (through the reinforcing tendency of the amalgam restoration) for the weakening effect of the pins on the tooth structure.</a:t>
            </a:r>
          </a:p>
          <a:p>
            <a:pPr algn="just"/>
            <a:r>
              <a:rPr lang="en-IN" sz="2600" dirty="0">
                <a:latin typeface="Times New Roman" panose="02020603050405020304" pitchFamily="18" charset="0"/>
                <a:cs typeface="Times New Roman" panose="02020603050405020304" pitchFamily="18" charset="0"/>
              </a:rPr>
              <a:t>The pinhole should be positioned no closer than 0.5 to 1 mm to the DEJ or no closer than 1 to 1.5 mm to the external surface of the </a:t>
            </a:r>
            <a:r>
              <a:rPr lang="en-IN" sz="2600" dirty="0" err="1">
                <a:latin typeface="Times New Roman" panose="02020603050405020304" pitchFamily="18" charset="0"/>
                <a:cs typeface="Times New Roman" panose="02020603050405020304" pitchFamily="18" charset="0"/>
              </a:rPr>
              <a:t>tooth,whichever</a:t>
            </a:r>
            <a:r>
              <a:rPr lang="en-IN" sz="2600" dirty="0">
                <a:latin typeface="Times New Roman" panose="02020603050405020304" pitchFamily="18" charset="0"/>
                <a:cs typeface="Times New Roman" panose="02020603050405020304" pitchFamily="18" charset="0"/>
              </a:rPr>
              <a:t> distance is greater </a:t>
            </a:r>
          </a:p>
        </p:txBody>
      </p:sp>
      <p:pic>
        <p:nvPicPr>
          <p:cNvPr id="2097180" name="Picture 4"/>
          <p:cNvPicPr>
            <a:picLocks noChangeAspect="1"/>
          </p:cNvPicPr>
          <p:nvPr/>
        </p:nvPicPr>
        <p:blipFill>
          <a:blip r:embed="rId2"/>
          <a:stretch>
            <a:fillRect/>
          </a:stretch>
        </p:blipFill>
        <p:spPr>
          <a:xfrm>
            <a:off x="9596463" y="500042"/>
            <a:ext cx="2085975" cy="1676400"/>
          </a:xfrm>
          <a:prstGeom prst="rect">
            <a:avLst/>
          </a:prstGeom>
          <a:ln w="28575">
            <a:solidFill>
              <a:schemeClr val="tx1"/>
            </a:solidFill>
          </a:ln>
          <a:effectLst>
            <a:glow rad="63500">
              <a:schemeClr val="accent5">
                <a:satMod val="175000"/>
                <a:alpha val="40000"/>
              </a:schemeClr>
            </a:glow>
          </a:effectLst>
        </p:spPr>
      </p:pic>
      <p:pic>
        <p:nvPicPr>
          <p:cNvPr id="2097181" name="Picture 5"/>
          <p:cNvPicPr>
            <a:picLocks noChangeAspect="1"/>
          </p:cNvPicPr>
          <p:nvPr/>
        </p:nvPicPr>
        <p:blipFill>
          <a:blip r:embed="rId3"/>
          <a:stretch>
            <a:fillRect/>
          </a:stretch>
        </p:blipFill>
        <p:spPr>
          <a:xfrm>
            <a:off x="9080969" y="3214686"/>
            <a:ext cx="2892401" cy="2000264"/>
          </a:xfrm>
          <a:prstGeom prst="rect">
            <a:avLst/>
          </a:prstGeom>
          <a:ln w="28575">
            <a:solidFill>
              <a:schemeClr val="tx1"/>
            </a:solid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4" name="Content Placeholder 2"/>
          <p:cNvSpPr>
            <a:spLocks noGrp="1"/>
          </p:cNvSpPr>
          <p:nvPr>
            <p:ph idx="1"/>
          </p:nvPr>
        </p:nvSpPr>
        <p:spPr>
          <a:xfrm>
            <a:off x="666712" y="1000108"/>
            <a:ext cx="7286676" cy="5286412"/>
          </a:xfrm>
          <a:solidFill>
            <a:schemeClr val="accent6">
              <a:lumMod val="20000"/>
              <a:lumOff val="80000"/>
            </a:schemeClr>
          </a:solidFill>
          <a:ln>
            <a:solidFill>
              <a:schemeClr val="tx1"/>
            </a:solidFill>
          </a:ln>
        </p:spPr>
        <p:txBody>
          <a:bodyPr>
            <a:normAutofit/>
          </a:bodyPr>
          <a:lstStyle/>
          <a:p>
            <a:pPr algn="just"/>
            <a:r>
              <a:rPr lang="en-IN" sz="2600" dirty="0">
                <a:cs typeface="Times New Roman" panose="02020603050405020304" pitchFamily="18" charset="0"/>
              </a:rPr>
              <a:t>the pinhole should be parallel to the adjacent external surface of the tooth</a:t>
            </a:r>
          </a:p>
          <a:p>
            <a:pPr algn="just"/>
            <a:r>
              <a:rPr lang="en-IN" sz="2600" dirty="0">
                <a:cs typeface="Times New Roman" panose="02020603050405020304" pitchFamily="18" charset="0"/>
              </a:rPr>
              <a:t>minimum 0.5-mm clearance around the circumference of the pin for adequate condensation of amalgam</a:t>
            </a:r>
          </a:p>
          <a:p>
            <a:pPr algn="just"/>
            <a:r>
              <a:rPr lang="en-IN" sz="2600" dirty="0">
                <a:cs typeface="Times New Roman" panose="02020603050405020304" pitchFamily="18" charset="0"/>
              </a:rPr>
              <a:t>Pinholes should be prepared on a flat surface that is perpendicular to the proposed direction of the pinhole.</a:t>
            </a:r>
          </a:p>
          <a:p>
            <a:pPr algn="just"/>
            <a:r>
              <a:rPr lang="en-IN" sz="2600" dirty="0">
                <a:cs typeface="Times New Roman" panose="02020603050405020304" pitchFamily="18" charset="0"/>
              </a:rPr>
              <a:t>The minimal inter pin distance is 3 mm for the </a:t>
            </a:r>
            <a:r>
              <a:rPr lang="en-IN" sz="2600" dirty="0" err="1">
                <a:cs typeface="Times New Roman" panose="02020603050405020304" pitchFamily="18" charset="0"/>
              </a:rPr>
              <a:t>Minikin</a:t>
            </a:r>
            <a:r>
              <a:rPr lang="en-IN" sz="2600" dirty="0">
                <a:cs typeface="Times New Roman" panose="02020603050405020304" pitchFamily="18" charset="0"/>
              </a:rPr>
              <a:t> pin and 5 mm for the Minim pin.</a:t>
            </a:r>
          </a:p>
          <a:p>
            <a:pPr algn="just"/>
            <a:r>
              <a:rPr lang="en-IN" sz="2600" dirty="0">
                <a:cs typeface="Times New Roman" panose="02020603050405020304" pitchFamily="18" charset="0"/>
              </a:rPr>
              <a:t>If Three or more pin holes are placed they should be placed at different anatomical plane</a:t>
            </a:r>
          </a:p>
          <a:p>
            <a:pPr algn="just"/>
            <a:endParaRPr lang="en-IN" sz="2600" dirty="0"/>
          </a:p>
        </p:txBody>
      </p:sp>
      <p:pic>
        <p:nvPicPr>
          <p:cNvPr id="2097182" name="Picture 3"/>
          <p:cNvPicPr>
            <a:picLocks noChangeAspect="1"/>
          </p:cNvPicPr>
          <p:nvPr/>
        </p:nvPicPr>
        <p:blipFill>
          <a:blip r:embed="rId2"/>
          <a:stretch>
            <a:fillRect/>
          </a:stretch>
        </p:blipFill>
        <p:spPr>
          <a:xfrm>
            <a:off x="8739206" y="905756"/>
            <a:ext cx="2286016" cy="2523245"/>
          </a:xfrm>
          <a:prstGeom prst="rect">
            <a:avLst/>
          </a:prstGeom>
          <a:ln w="28575">
            <a:solidFill>
              <a:schemeClr val="tx1"/>
            </a:solidFill>
          </a:ln>
        </p:spPr>
      </p:pic>
      <p:pic>
        <p:nvPicPr>
          <p:cNvPr id="2097183" name="Picture 4"/>
          <p:cNvPicPr>
            <a:picLocks noChangeAspect="1"/>
          </p:cNvPicPr>
          <p:nvPr/>
        </p:nvPicPr>
        <p:blipFill>
          <a:blip r:embed="rId3"/>
          <a:stretch>
            <a:fillRect/>
          </a:stretch>
        </p:blipFill>
        <p:spPr>
          <a:xfrm>
            <a:off x="8763000" y="4267201"/>
            <a:ext cx="2114550" cy="2295525"/>
          </a:xfrm>
          <a:prstGeom prst="rect">
            <a:avLst/>
          </a:prstGeom>
          <a:ln w="28575">
            <a:solidFill>
              <a:schemeClr val="tx1"/>
            </a:solid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5" name="Title 1"/>
          <p:cNvSpPr>
            <a:spLocks noGrp="1"/>
          </p:cNvSpPr>
          <p:nvPr>
            <p:ph type="title"/>
          </p:nvPr>
        </p:nvSpPr>
        <p:spPr/>
        <p:txBody>
          <a:bodyPr/>
          <a:lstStyle/>
          <a:p>
            <a:endParaRPr lang="en-US"/>
          </a:p>
        </p:txBody>
      </p:sp>
      <p:pic>
        <p:nvPicPr>
          <p:cNvPr id="2097184" name="Content Placeholder 3" descr="Capture.JPG"/>
          <p:cNvPicPr>
            <a:picLocks noGrp="1" noChangeAspect="1"/>
          </p:cNvPicPr>
          <p:nvPr>
            <p:ph idx="1"/>
          </p:nvPr>
        </p:nvPicPr>
        <p:blipFill>
          <a:blip r:embed="rId2"/>
          <a:stretch>
            <a:fillRect/>
          </a:stretch>
        </p:blipFill>
        <p:spPr>
          <a:xfrm>
            <a:off x="1904832" y="1357298"/>
            <a:ext cx="8948777" cy="4301346"/>
          </a:xfrm>
          <a:ln w="38100">
            <a:solidFill>
              <a:schemeClr val="tx1"/>
            </a:solidFill>
          </a:ln>
          <a:effectLst>
            <a:glow rad="63500">
              <a:schemeClr val="accent1">
                <a:satMod val="175000"/>
                <a:alpha val="40000"/>
              </a:schemeClr>
            </a:glow>
            <a:outerShdw blurRad="50800" dist="38100" dir="8100000" algn="tr" rotWithShape="0">
              <a:prstClr val="black">
                <a:alpha val="40000"/>
              </a:prst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6" name="Title 1"/>
          <p:cNvSpPr>
            <a:spLocks noGrp="1"/>
          </p:cNvSpPr>
          <p:nvPr>
            <p:ph type="title"/>
          </p:nvPr>
        </p:nvSpPr>
        <p:spPr/>
        <p:txBody>
          <a:bodyPr/>
          <a:lstStyle/>
          <a:p>
            <a:r>
              <a:rPr lang="en-IN" b="1" u="sng" dirty="0">
                <a:solidFill>
                  <a:srgbClr val="002060"/>
                </a:solidFill>
              </a:rPr>
              <a:t>Pin hole preparation </a:t>
            </a:r>
          </a:p>
        </p:txBody>
      </p:sp>
      <p:sp>
        <p:nvSpPr>
          <p:cNvPr id="1048747" name="Content Placeholder 2"/>
          <p:cNvSpPr>
            <a:spLocks noGrp="1"/>
          </p:cNvSpPr>
          <p:nvPr>
            <p:ph idx="1"/>
          </p:nvPr>
        </p:nvSpPr>
        <p:spPr>
          <a:xfrm>
            <a:off x="595274" y="500043"/>
            <a:ext cx="10777574" cy="4000528"/>
          </a:xfrm>
        </p:spPr>
        <p:txBody>
          <a:bodyPr>
            <a:normAutofit/>
          </a:bodyPr>
          <a:lstStyle/>
          <a:p>
            <a:endParaRPr lang="en-IN" sz="2400" dirty="0">
              <a:latin typeface="Times New Roman" panose="02020603050405020304" pitchFamily="18" charset="0"/>
              <a:cs typeface="Times New Roman" panose="02020603050405020304" pitchFamily="18" charset="0"/>
            </a:endParaRPr>
          </a:p>
          <a:p>
            <a:endParaRPr lang="en-IN" sz="2400" dirty="0">
              <a:latin typeface="Times New Roman" panose="02020603050405020304" pitchFamily="18" charset="0"/>
              <a:cs typeface="Times New Roman" panose="02020603050405020304" pitchFamily="18" charset="0"/>
            </a:endParaRPr>
          </a:p>
          <a:p>
            <a:pPr algn="just">
              <a:lnSpc>
                <a:spcPct val="150000"/>
              </a:lnSpc>
            </a:pPr>
            <a:r>
              <a:rPr lang="en-IN" sz="2000" dirty="0">
                <a:latin typeface="Times New Roman" panose="02020603050405020304" pitchFamily="18" charset="0"/>
                <a:cs typeface="Times New Roman" panose="02020603050405020304" pitchFamily="18" charset="0"/>
              </a:rPr>
              <a:t>the </a:t>
            </a:r>
            <a:r>
              <a:rPr lang="en-IN" sz="2000" b="1" dirty="0">
                <a:solidFill>
                  <a:srgbClr val="FF0000"/>
                </a:solidFill>
                <a:latin typeface="Times New Roman" panose="02020603050405020304" pitchFamily="18" charset="0"/>
                <a:cs typeface="Times New Roman" panose="02020603050405020304" pitchFamily="18" charset="0"/>
              </a:rPr>
              <a:t>KODEX drill (a twist drill provided in the TMS system)</a:t>
            </a:r>
            <a:r>
              <a:rPr lang="en-IN" sz="2000" dirty="0">
                <a:latin typeface="Times New Roman" panose="02020603050405020304" pitchFamily="18" charset="0"/>
                <a:cs typeface="Times New Roman" panose="02020603050405020304" pitchFamily="18" charset="0"/>
              </a:rPr>
              <a:t> should be used for preparing pinholes</a:t>
            </a:r>
          </a:p>
          <a:p>
            <a:pPr algn="just">
              <a:lnSpc>
                <a:spcPct val="150000"/>
              </a:lnSpc>
            </a:pPr>
            <a:r>
              <a:rPr lang="en-IN" sz="2000" dirty="0">
                <a:latin typeface="Times New Roman" panose="02020603050405020304" pitchFamily="18" charset="0"/>
                <a:cs typeface="Times New Roman" panose="02020603050405020304" pitchFamily="18" charset="0"/>
              </a:rPr>
              <a:t>the optimal depth of the pinhole into the dentin is 2 mm (only 1.5 mm for the </a:t>
            </a:r>
            <a:r>
              <a:rPr lang="en-IN" sz="2000" dirty="0" err="1">
                <a:latin typeface="Times New Roman" panose="02020603050405020304" pitchFamily="18" charset="0"/>
                <a:cs typeface="Times New Roman" panose="02020603050405020304" pitchFamily="18" charset="0"/>
              </a:rPr>
              <a:t>Minikin</a:t>
            </a:r>
            <a:r>
              <a:rPr lang="en-IN" sz="2000" dirty="0">
                <a:latin typeface="Times New Roman" panose="02020603050405020304" pitchFamily="18" charset="0"/>
                <a:cs typeface="Times New Roman" panose="02020603050405020304" pitchFamily="18" charset="0"/>
              </a:rPr>
              <a:t> pin), a depth-limiting drill should be used to prepare the hole</a:t>
            </a:r>
          </a:p>
          <a:p>
            <a:pPr algn="just">
              <a:lnSpc>
                <a:spcPct val="150000"/>
              </a:lnSpc>
            </a:pPr>
            <a:r>
              <a:rPr lang="en-IN" sz="2000" dirty="0">
                <a:latin typeface="Times New Roman" panose="02020603050405020304" pitchFamily="18" charset="0"/>
                <a:cs typeface="Times New Roman" panose="02020603050405020304" pitchFamily="18" charset="0"/>
              </a:rPr>
              <a:t>The standard twist drill has blades that are 4 to 5 mm in length, which would allow preparation of a pinhole with an </a:t>
            </a:r>
            <a:r>
              <a:rPr lang="en-IN" sz="2000" dirty="0" err="1">
                <a:latin typeface="Times New Roman" panose="02020603050405020304" pitchFamily="18" charset="0"/>
                <a:cs typeface="Times New Roman" panose="02020603050405020304" pitchFamily="18" charset="0"/>
              </a:rPr>
              <a:t>efective</a:t>
            </a:r>
            <a:r>
              <a:rPr lang="en-IN" sz="2000" dirty="0">
                <a:latin typeface="Times New Roman" panose="02020603050405020304" pitchFamily="18" charset="0"/>
                <a:cs typeface="Times New Roman" panose="02020603050405020304" pitchFamily="18" charset="0"/>
              </a:rPr>
              <a:t> depth. Creation of a flat area and use of the depth-limiting drill provide for a more predictable outcome and are recommended</a:t>
            </a:r>
            <a:r>
              <a:rPr lang="en-IN" sz="2000" dirty="0"/>
              <a:t>.</a:t>
            </a:r>
          </a:p>
        </p:txBody>
      </p:sp>
      <p:pic>
        <p:nvPicPr>
          <p:cNvPr id="2097185" name="Picture 3"/>
          <p:cNvPicPr>
            <a:picLocks noChangeAspect="1"/>
          </p:cNvPicPr>
          <p:nvPr/>
        </p:nvPicPr>
        <p:blipFill>
          <a:blip r:embed="rId3"/>
          <a:stretch>
            <a:fillRect/>
          </a:stretch>
        </p:blipFill>
        <p:spPr>
          <a:xfrm>
            <a:off x="7096132" y="4643447"/>
            <a:ext cx="3945338" cy="1722697"/>
          </a:xfrm>
          <a:prstGeom prst="rect">
            <a:avLst/>
          </a:prstGeom>
          <a:ln w="38100">
            <a:solidFill>
              <a:schemeClr val="tx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Title 1"/>
          <p:cNvSpPr>
            <a:spLocks noGrp="1"/>
          </p:cNvSpPr>
          <p:nvPr>
            <p:ph type="title"/>
          </p:nvPr>
        </p:nvSpPr>
        <p:spPr/>
        <p:txBody>
          <a:bodyPr/>
          <a:lstStyle/>
          <a:p>
            <a:r>
              <a:rPr lang="en-US" b="1" u="sng" dirty="0">
                <a:solidFill>
                  <a:schemeClr val="accent1">
                    <a:lumMod val="75000"/>
                  </a:schemeClr>
                </a:solidFill>
                <a:latin typeface="Times New Roman" panose="02020603050405020304" pitchFamily="18" charset="0"/>
                <a:cs typeface="Times New Roman" panose="02020603050405020304" pitchFamily="18" charset="0"/>
              </a:rPr>
              <a:t>CONTENTS</a:t>
            </a:r>
            <a:r>
              <a:rPr lang="en-US" dirty="0">
                <a:solidFill>
                  <a:schemeClr val="accent1">
                    <a:lumMod val="75000"/>
                  </a:schemeClr>
                </a:solidFill>
                <a:latin typeface="Times New Roman" panose="02020603050405020304" pitchFamily="18" charset="0"/>
                <a:cs typeface="Times New Roman" panose="02020603050405020304" pitchFamily="18" charset="0"/>
              </a:rPr>
              <a:t> </a:t>
            </a:r>
          </a:p>
        </p:txBody>
      </p:sp>
      <p:sp>
        <p:nvSpPr>
          <p:cNvPr id="1048593" name="Content Placeholder 2"/>
          <p:cNvSpPr>
            <a:spLocks noGrp="1"/>
          </p:cNvSpPr>
          <p:nvPr>
            <p:ph idx="1"/>
          </p:nvPr>
        </p:nvSpPr>
        <p:spPr/>
        <p:txBody>
          <a:bodyPr>
            <a:noAutofit/>
          </a:bodyPr>
          <a:lstStyle/>
          <a:p>
            <a:pPr lvl="0"/>
            <a:r>
              <a:rPr lang="en-US" dirty="0">
                <a:latin typeface="Times New Roman" panose="02020603050405020304" pitchFamily="18" charset="0"/>
                <a:cs typeface="Times New Roman" panose="02020603050405020304" pitchFamily="18" charset="0"/>
              </a:rPr>
              <a:t>Introduction							</a:t>
            </a:r>
          </a:p>
          <a:p>
            <a:pPr lvl="0"/>
            <a:r>
              <a:rPr lang="en-US" dirty="0">
                <a:latin typeface="Times New Roman" panose="02020603050405020304" pitchFamily="18" charset="0"/>
                <a:cs typeface="Times New Roman" panose="02020603050405020304" pitchFamily="18" charset="0"/>
              </a:rPr>
              <a:t>Indications and contraindications			</a:t>
            </a:r>
          </a:p>
          <a:p>
            <a:pPr lvl="0"/>
            <a:r>
              <a:rPr lang="en-US" dirty="0">
                <a:latin typeface="Times New Roman" panose="02020603050405020304" pitchFamily="18" charset="0"/>
                <a:cs typeface="Times New Roman" panose="02020603050405020304" pitchFamily="18" charset="0"/>
              </a:rPr>
              <a:t>Factors to be considered.</a:t>
            </a:r>
          </a:p>
          <a:p>
            <a:pPr lvl="0"/>
            <a:r>
              <a:rPr lang="en-US" dirty="0">
                <a:latin typeface="Times New Roman" panose="02020603050405020304" pitchFamily="18" charset="0"/>
                <a:cs typeface="Times New Roman" panose="02020603050405020304" pitchFamily="18" charset="0"/>
              </a:rPr>
              <a:t>Advantages and disadvantages				</a:t>
            </a:r>
          </a:p>
          <a:p>
            <a:pPr lvl="0"/>
            <a:r>
              <a:rPr lang="en-US" dirty="0">
                <a:latin typeface="Times New Roman" panose="02020603050405020304" pitchFamily="18" charset="0"/>
                <a:cs typeface="Times New Roman" panose="02020603050405020304" pitchFamily="18" charset="0"/>
              </a:rPr>
              <a:t>Pin retained amalgam restorations			</a:t>
            </a:r>
          </a:p>
          <a:p>
            <a:pPr lvl="0"/>
            <a:r>
              <a:rPr lang="en-US" dirty="0">
                <a:latin typeface="Times New Roman" panose="02020603050405020304" pitchFamily="18" charset="0"/>
                <a:cs typeface="Times New Roman" panose="02020603050405020304" pitchFamily="18" charset="0"/>
              </a:rPr>
              <a:t>Tooth preparation for pin retained amalgam restorations 			</a:t>
            </a:r>
          </a:p>
          <a:p>
            <a:pPr lvl="0"/>
            <a:r>
              <a:rPr lang="en-US" dirty="0">
                <a:latin typeface="Times New Roman" panose="02020603050405020304" pitchFamily="18" charset="0"/>
                <a:cs typeface="Times New Roman" panose="02020603050405020304" pitchFamily="18" charset="0"/>
              </a:rPr>
              <a:t>Retentive pins					</a:t>
            </a:r>
          </a:p>
          <a:p>
            <a:pPr lvl="0"/>
            <a:r>
              <a:rPr lang="en-US" dirty="0">
                <a:latin typeface="Times New Roman" panose="02020603050405020304" pitchFamily="18" charset="0"/>
                <a:cs typeface="Times New Roman" panose="02020603050405020304" pitchFamily="18" charset="0"/>
              </a:rPr>
              <a:t>Mechanical aspect of pin retained restoration</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1" name="Title 1"/>
          <p:cNvSpPr>
            <a:spLocks noGrp="1"/>
          </p:cNvSpPr>
          <p:nvPr>
            <p:ph type="title"/>
          </p:nvPr>
        </p:nvSpPr>
        <p:spPr/>
        <p:txBody>
          <a:bodyPr>
            <a:normAutofit fontScale="90000"/>
          </a:bodyPr>
          <a:lstStyle/>
          <a:p>
            <a:r>
              <a:rPr lang="en-IN" sz="2700" dirty="0">
                <a:latin typeface="Times New Roman" panose="02020603050405020304" pitchFamily="18" charset="0"/>
                <a:cs typeface="Times New Roman" panose="02020603050405020304" pitchFamily="18" charset="0"/>
              </a:rPr>
              <a:t>the technique of creating a properly aligned pinhole is as follows:</a:t>
            </a:r>
            <a:br>
              <a:rPr lang="en-IN" dirty="0"/>
            </a:br>
            <a:br>
              <a:rPr lang="en-IN" dirty="0"/>
            </a:br>
            <a:endParaRPr lang="en-IN" dirty="0"/>
          </a:p>
        </p:txBody>
      </p:sp>
      <p:sp>
        <p:nvSpPr>
          <p:cNvPr id="1048752" name="Content Placeholder 2"/>
          <p:cNvSpPr>
            <a:spLocks noGrp="1"/>
          </p:cNvSpPr>
          <p:nvPr>
            <p:ph idx="1"/>
          </p:nvPr>
        </p:nvSpPr>
        <p:spPr>
          <a:xfrm>
            <a:off x="609600" y="1143001"/>
            <a:ext cx="7162800" cy="5033963"/>
          </a:xfrm>
        </p:spPr>
        <p:txBody>
          <a:bodyPr>
            <a:noAutofit/>
          </a:bodyPr>
          <a:lstStyle/>
          <a:p>
            <a:pPr algn="just">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A pilot hole (dimple) is placed in the horizontal dentin surface to receive the pin</a:t>
            </a:r>
          </a:p>
          <a:p>
            <a:pPr algn="just">
              <a:buFont typeface="Wingdings" panose="05000000000000000000" pitchFamily="2" charset="2"/>
              <a:buChar char="q"/>
            </a:pPr>
            <a:endParaRPr lang="en-IN"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endParaRPr lang="en-IN" sz="2400" dirty="0">
              <a:latin typeface="Times New Roman" panose="02020603050405020304" pitchFamily="18" charset="0"/>
              <a:cs typeface="Times New Roman" panose="02020603050405020304" pitchFamily="18" charset="0"/>
            </a:endParaRPr>
          </a:p>
          <a:p>
            <a:pPr marL="0" indent="0" algn="just">
              <a:buNone/>
            </a:pPr>
            <a:endParaRPr lang="en-IN" sz="2400" dirty="0">
              <a:latin typeface="Times New Roman" panose="02020603050405020304" pitchFamily="18" charset="0"/>
              <a:cs typeface="Times New Roman" panose="02020603050405020304" pitchFamily="18" charset="0"/>
            </a:endParaRPr>
          </a:p>
          <a:p>
            <a:pPr marL="0" indent="0" algn="just">
              <a:buNone/>
            </a:pPr>
            <a:endParaRPr lang="en-IN" sz="2400" dirty="0">
              <a:latin typeface="Times New Roman" panose="02020603050405020304" pitchFamily="18" charset="0"/>
              <a:cs typeface="Times New Roman" panose="02020603050405020304" pitchFamily="18" charset="0"/>
            </a:endParaRPr>
          </a:p>
          <a:p>
            <a:pPr marL="0" indent="0" algn="just">
              <a:buNone/>
            </a:pPr>
            <a:endParaRPr lang="en-IN"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The correct size Twist drill (based on the pin size) is placed in a latch-type contra-angle </a:t>
            </a:r>
            <a:r>
              <a:rPr lang="en-IN" sz="2400" dirty="0" err="1">
                <a:latin typeface="Times New Roman" panose="02020603050405020304" pitchFamily="18" charset="0"/>
                <a:cs typeface="Times New Roman" panose="02020603050405020304" pitchFamily="18" charset="0"/>
              </a:rPr>
              <a:t>handpiece</a:t>
            </a:r>
            <a:endParaRPr lang="en-IN"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The twist drill is placed in the gingival crevice beside the location for the pinhole and positioned such that it lies flat against the external surface of the tooth</a:t>
            </a:r>
          </a:p>
          <a:p>
            <a:pPr marL="0" indent="0" algn="just">
              <a:buNone/>
            </a:pPr>
            <a:endParaRPr lang="en-IN" sz="2000" dirty="0">
              <a:latin typeface="Times New Roman" panose="02020603050405020304" pitchFamily="18" charset="0"/>
              <a:cs typeface="Times New Roman" panose="02020603050405020304" pitchFamily="18" charset="0"/>
            </a:endParaRPr>
          </a:p>
        </p:txBody>
      </p:sp>
      <p:pic>
        <p:nvPicPr>
          <p:cNvPr id="2097186" name="Picture 3"/>
          <p:cNvPicPr>
            <a:picLocks noChangeAspect="1"/>
          </p:cNvPicPr>
          <p:nvPr/>
        </p:nvPicPr>
        <p:blipFill>
          <a:blip r:embed="rId2"/>
          <a:stretch>
            <a:fillRect/>
          </a:stretch>
        </p:blipFill>
        <p:spPr>
          <a:xfrm>
            <a:off x="4167175" y="1857364"/>
            <a:ext cx="2363985" cy="1990724"/>
          </a:xfrm>
          <a:prstGeom prst="rect">
            <a:avLst/>
          </a:prstGeom>
          <a:ln w="38100">
            <a:solidFill>
              <a:schemeClr val="tx1"/>
            </a:solidFill>
          </a:ln>
        </p:spPr>
      </p:pic>
      <p:pic>
        <p:nvPicPr>
          <p:cNvPr id="2097187" name="Picture 4"/>
          <p:cNvPicPr>
            <a:picLocks noChangeAspect="1"/>
          </p:cNvPicPr>
          <p:nvPr/>
        </p:nvPicPr>
        <p:blipFill>
          <a:blip r:embed="rId3"/>
          <a:stretch>
            <a:fillRect/>
          </a:stretch>
        </p:blipFill>
        <p:spPr>
          <a:xfrm>
            <a:off x="7881951" y="3929067"/>
            <a:ext cx="4029075" cy="2085975"/>
          </a:xfrm>
          <a:prstGeom prst="rect">
            <a:avLst/>
          </a:prstGeom>
          <a:ln w="38100">
            <a:solidFill>
              <a:schemeClr val="tx1"/>
            </a:solid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3" name="Content Placeholder 2"/>
          <p:cNvSpPr>
            <a:spLocks noGrp="1"/>
          </p:cNvSpPr>
          <p:nvPr>
            <p:ph idx="1"/>
          </p:nvPr>
        </p:nvSpPr>
        <p:spPr/>
        <p:txBody>
          <a:bodyPr/>
          <a:lstStyle/>
          <a:p>
            <a:r>
              <a:rPr lang="en-IN" dirty="0">
                <a:latin typeface="Times New Roman" panose="02020603050405020304" pitchFamily="18" charset="0"/>
                <a:cs typeface="Times New Roman" panose="02020603050405020304" pitchFamily="18" charset="0"/>
              </a:rPr>
              <a:t>Without changing the </a:t>
            </a:r>
            <a:r>
              <a:rPr lang="en-IN" dirty="0" err="1">
                <a:latin typeface="Times New Roman" panose="02020603050405020304" pitchFamily="18" charset="0"/>
                <a:cs typeface="Times New Roman" panose="02020603050405020304" pitchFamily="18" charset="0"/>
              </a:rPr>
              <a:t>angulation</a:t>
            </a:r>
            <a:r>
              <a:rPr lang="en-IN" dirty="0">
                <a:latin typeface="Times New Roman" panose="02020603050405020304" pitchFamily="18" charset="0"/>
                <a:cs typeface="Times New Roman" panose="02020603050405020304" pitchFamily="18" charset="0"/>
              </a:rPr>
              <a:t> obtained from the gingival crevice position, the </a:t>
            </a:r>
            <a:r>
              <a:rPr lang="en-IN" dirty="0" err="1">
                <a:latin typeface="Times New Roman" panose="02020603050405020304" pitchFamily="18" charset="0"/>
                <a:cs typeface="Times New Roman" panose="02020603050405020304" pitchFamily="18" charset="0"/>
              </a:rPr>
              <a:t>handpiece</a:t>
            </a:r>
            <a:r>
              <a:rPr lang="en-IN" dirty="0">
                <a:latin typeface="Times New Roman" panose="02020603050405020304" pitchFamily="18" charset="0"/>
                <a:cs typeface="Times New Roman" panose="02020603050405020304" pitchFamily="18" charset="0"/>
              </a:rPr>
              <a:t> is moved </a:t>
            </a:r>
            <a:r>
              <a:rPr lang="en-IN" dirty="0" err="1">
                <a:latin typeface="Times New Roman" panose="02020603050405020304" pitchFamily="18" charset="0"/>
                <a:cs typeface="Times New Roman" panose="02020603050405020304" pitchFamily="18" charset="0"/>
              </a:rPr>
              <a:t>occlusally</a:t>
            </a:r>
            <a:r>
              <a:rPr lang="en-IN" dirty="0">
                <a:latin typeface="Times New Roman" panose="02020603050405020304" pitchFamily="18" charset="0"/>
                <a:cs typeface="Times New Roman" panose="02020603050405020304" pitchFamily="18" charset="0"/>
              </a:rPr>
              <a:t> and the drill placed in the previously prepared pilot hole </a:t>
            </a:r>
          </a:p>
          <a:p>
            <a:endParaRPr lang="en-US" dirty="0"/>
          </a:p>
        </p:txBody>
      </p:sp>
      <p:pic>
        <p:nvPicPr>
          <p:cNvPr id="2097188" name="Picture 3"/>
          <p:cNvPicPr>
            <a:picLocks noChangeAspect="1"/>
          </p:cNvPicPr>
          <p:nvPr/>
        </p:nvPicPr>
        <p:blipFill>
          <a:blip r:embed="rId2"/>
          <a:stretch>
            <a:fillRect/>
          </a:stretch>
        </p:blipFill>
        <p:spPr>
          <a:xfrm>
            <a:off x="4595802" y="3143248"/>
            <a:ext cx="2357454" cy="2923770"/>
          </a:xfrm>
          <a:prstGeom prst="rect">
            <a:avLst/>
          </a:prstGeom>
          <a:ln w="38100">
            <a:solidFill>
              <a:schemeClr val="tx1"/>
            </a:solid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9" name="Title 2"/>
          <p:cNvSpPr>
            <a:spLocks noGrp="1"/>
          </p:cNvSpPr>
          <p:nvPr>
            <p:ph type="title"/>
          </p:nvPr>
        </p:nvSpPr>
        <p:spPr/>
        <p:txBody>
          <a:bodyPr/>
          <a:lstStyle/>
          <a:p>
            <a:r>
              <a:rPr lang="en-US" b="1" u="sng" dirty="0"/>
              <a:t>TAKE HOME MESSAGE </a:t>
            </a:r>
            <a:br>
              <a:rPr lang="en-US" b="1" u="sng" dirty="0"/>
            </a:br>
            <a:r>
              <a:rPr lang="en-US" b="1" u="sng" dirty="0"/>
              <a:t> </a:t>
            </a:r>
          </a:p>
        </p:txBody>
      </p:sp>
      <p:sp>
        <p:nvSpPr>
          <p:cNvPr id="1048970" name="Content Placeholder 1"/>
          <p:cNvSpPr>
            <a:spLocks noGrp="1"/>
          </p:cNvSpPr>
          <p:nvPr>
            <p:ph idx="1"/>
          </p:nvPr>
        </p:nvSpPr>
        <p:spPr>
          <a:solidFill>
            <a:schemeClr val="accent1">
              <a:lumMod val="60000"/>
              <a:lumOff val="40000"/>
            </a:schemeClr>
          </a:solidFill>
        </p:spPr>
        <p:txBody>
          <a:bodyPr/>
          <a:lstStyle/>
          <a:p>
            <a:pPr algn="just"/>
            <a:r>
              <a:rPr lang="en-US" dirty="0">
                <a:cs typeface="Times New Roman" panose="02020603050405020304" pitchFamily="18" charset="0"/>
              </a:rPr>
              <a:t> </a:t>
            </a:r>
            <a:r>
              <a:rPr lang="en-US" dirty="0">
                <a:latin typeface="Garamond" panose="02020404030301010803" pitchFamily="18" charset="0"/>
                <a:cs typeface="Times New Roman" panose="02020603050405020304" pitchFamily="18" charset="0"/>
              </a:rPr>
              <a:t>Because of its history, the complex amalgam restorations may be the most frequently placed complex restoration.   </a:t>
            </a:r>
          </a:p>
          <a:p>
            <a:pPr algn="just"/>
            <a:r>
              <a:rPr lang="en-US" dirty="0">
                <a:latin typeface="Garamond" panose="02020404030301010803" pitchFamily="18" charset="0"/>
                <a:cs typeface="Times New Roman" panose="02020603050405020304" pitchFamily="18" charset="0"/>
              </a:rPr>
              <a:t>However due to the increasing benefits of composites, the many types of auxiliary retention forms available, and the variations of tooth preparations required for complex restorations, the operator should be familiar with all of these techniques, if he or she is to use these restorations on a regular basis. </a:t>
            </a:r>
          </a:p>
          <a:p>
            <a:endParaRPr lang="en-US" dirty="0"/>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DCC9B-E56B-879D-3FD1-1ABF079CC43B}"/>
              </a:ext>
            </a:extLst>
          </p:cNvPr>
          <p:cNvSpPr>
            <a:spLocks noGrp="1"/>
          </p:cNvSpPr>
          <p:nvPr>
            <p:ph type="title"/>
          </p:nvPr>
        </p:nvSpPr>
        <p:spPr/>
        <p:txBody>
          <a:bodyPr/>
          <a:lstStyle/>
          <a:p>
            <a:r>
              <a:rPr lang="en-US" dirty="0"/>
              <a:t>QUESTIONS</a:t>
            </a:r>
            <a:endParaRPr lang="en-IN" dirty="0"/>
          </a:p>
        </p:txBody>
      </p:sp>
      <p:sp>
        <p:nvSpPr>
          <p:cNvPr id="3" name="Content Placeholder 2">
            <a:extLst>
              <a:ext uri="{FF2B5EF4-FFF2-40B4-BE49-F238E27FC236}">
                <a16:creationId xmlns:a16="http://schemas.microsoft.com/office/drawing/2014/main" id="{2434C39B-E17E-33DD-9927-6F5EA7A8FAF1}"/>
              </a:ext>
            </a:extLst>
          </p:cNvPr>
          <p:cNvSpPr>
            <a:spLocks noGrp="1"/>
          </p:cNvSpPr>
          <p:nvPr>
            <p:ph idx="1"/>
          </p:nvPr>
        </p:nvSpPr>
        <p:spPr/>
        <p:txBody>
          <a:bodyPr/>
          <a:lstStyle/>
          <a:p>
            <a:r>
              <a:rPr lang="en-IN" dirty="0"/>
              <a:t>WHAT IS TWO IN ONE PIN</a:t>
            </a:r>
          </a:p>
          <a:p>
            <a:r>
              <a:rPr lang="en-IN" dirty="0"/>
              <a:t>PIN HOLE PREPARATION </a:t>
            </a:r>
          </a:p>
          <a:p>
            <a:r>
              <a:rPr lang="en-IN"/>
              <a:t>LINK SERIES PIN </a:t>
            </a:r>
            <a:endParaRPr lang="en-IN" dirty="0"/>
          </a:p>
        </p:txBody>
      </p:sp>
    </p:spTree>
    <p:extLst>
      <p:ext uri="{BB962C8B-B14F-4D97-AF65-F5344CB8AC3E}">
        <p14:creationId xmlns:p14="http://schemas.microsoft.com/office/powerpoint/2010/main" val="468582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71" name="Content Placeholder 1"/>
          <p:cNvSpPr>
            <a:spLocks noGrp="1"/>
          </p:cNvSpPr>
          <p:nvPr>
            <p:ph idx="1"/>
          </p:nvPr>
        </p:nvSpPr>
        <p:spPr>
          <a:xfrm>
            <a:off x="738150" y="1071547"/>
            <a:ext cx="10614282" cy="5105417"/>
          </a:xfrm>
        </p:spPr>
        <p:txBody>
          <a:bodyPr>
            <a:normAutofit fontScale="92500" lnSpcReduction="10000"/>
          </a:bodyPr>
          <a:lstStyle/>
          <a:p>
            <a:pPr algn="just">
              <a:spcBef>
                <a:spcPct val="50000"/>
              </a:spcBef>
            </a:pPr>
            <a:r>
              <a:rPr lang="en-US" altLang="ja-JP" b="1" u="sng" dirty="0">
                <a:ea typeface="MS Mincho" panose="02020609040205080304" pitchFamily="49" charset="-128"/>
              </a:rPr>
              <a:t>REFERENCES:</a:t>
            </a:r>
          </a:p>
          <a:p>
            <a:pPr marL="0" indent="0" algn="just">
              <a:spcBef>
                <a:spcPct val="50000"/>
              </a:spcBef>
              <a:buNone/>
            </a:pPr>
            <a:r>
              <a:rPr lang="en-US" altLang="ja-JP" dirty="0">
                <a:ea typeface="MS Mincho" panose="02020609040205080304" pitchFamily="49" charset="-128"/>
              </a:rPr>
              <a:t>1. </a:t>
            </a:r>
            <a:r>
              <a:rPr lang="en-US" altLang="ja-JP" dirty="0" err="1">
                <a:ea typeface="MS Mincho" panose="02020609040205080304" pitchFamily="49" charset="-128"/>
              </a:rPr>
              <a:t>Sturdevant's</a:t>
            </a:r>
            <a:r>
              <a:rPr lang="en-US" altLang="ja-JP" dirty="0">
                <a:ea typeface="MS Mincho" panose="02020609040205080304" pitchFamily="49" charset="-128"/>
              </a:rPr>
              <a:t> Art and Science of Operative Dentistry 	- fourth Edition</a:t>
            </a:r>
          </a:p>
          <a:p>
            <a:pPr marL="0" indent="0" algn="just">
              <a:spcBef>
                <a:spcPct val="50000"/>
              </a:spcBef>
              <a:buNone/>
            </a:pPr>
            <a:r>
              <a:rPr lang="en-US" altLang="ja-JP" dirty="0">
                <a:ea typeface="MS Mincho" panose="02020609040205080304" pitchFamily="49" charset="-128"/>
              </a:rPr>
              <a:t>2. Operative Dentistry - Modern theory and practice - 	First Edition- </a:t>
            </a:r>
            <a:r>
              <a:rPr lang="en-US" altLang="ja-JP" dirty="0">
                <a:ea typeface="ＭＳ Ｐゴシック" panose="020B0600070205080204" pitchFamily="34" charset="-128"/>
              </a:rPr>
              <a:t>M.A. </a:t>
            </a:r>
            <a:r>
              <a:rPr lang="en-US" altLang="ja-JP" dirty="0" err="1">
                <a:ea typeface="ＭＳ Ｐゴシック" panose="020B0600070205080204" pitchFamily="34" charset="-128"/>
              </a:rPr>
              <a:t>Marzouk</a:t>
            </a:r>
            <a:endParaRPr lang="en-US" altLang="ja-JP" dirty="0">
              <a:ea typeface="MS Mincho" panose="02020609040205080304" pitchFamily="49" charset="-128"/>
            </a:endParaRPr>
          </a:p>
          <a:p>
            <a:pPr marL="0" indent="0" algn="just">
              <a:spcBef>
                <a:spcPct val="50000"/>
              </a:spcBef>
              <a:buNone/>
            </a:pPr>
            <a:r>
              <a:rPr lang="en-US" altLang="ja-JP" dirty="0">
                <a:ea typeface="MS Mincho" panose="02020609040205080304" pitchFamily="49" charset="-128"/>
              </a:rPr>
              <a:t>3. Text book of operative dentistry - </a:t>
            </a:r>
            <a:r>
              <a:rPr lang="en-US" altLang="ja-JP" dirty="0" err="1">
                <a:ea typeface="MS Mincho" panose="02020609040205080304" pitchFamily="49" charset="-128"/>
              </a:rPr>
              <a:t>Vimal</a:t>
            </a:r>
            <a:r>
              <a:rPr lang="en-US" altLang="ja-JP" dirty="0">
                <a:ea typeface="MS Mincho" panose="02020609040205080304" pitchFamily="49" charset="-128"/>
              </a:rPr>
              <a:t> K. </a:t>
            </a:r>
            <a:r>
              <a:rPr lang="en-US" altLang="ja-JP" dirty="0" err="1">
                <a:ea typeface="MS Mincho" panose="02020609040205080304" pitchFamily="49" charset="-128"/>
              </a:rPr>
              <a:t>Sikri</a:t>
            </a:r>
            <a:endParaRPr lang="en-US" altLang="ja-JP" dirty="0">
              <a:ea typeface="MS Mincho" panose="02020609040205080304" pitchFamily="49" charset="-128"/>
            </a:endParaRPr>
          </a:p>
          <a:p>
            <a:pPr marL="0" indent="0" algn="just">
              <a:spcBef>
                <a:spcPct val="50000"/>
              </a:spcBef>
              <a:buNone/>
            </a:pPr>
            <a:r>
              <a:rPr lang="en-US" dirty="0"/>
              <a:t>4.Fundamentals of Operative Dentistry- Summit JB- 2</a:t>
            </a:r>
            <a:r>
              <a:rPr lang="en-US" baseline="30000" dirty="0"/>
              <a:t>nd</a:t>
            </a:r>
            <a:r>
              <a:rPr lang="en-US" dirty="0"/>
              <a:t> edition</a:t>
            </a:r>
          </a:p>
          <a:p>
            <a:pPr marL="0" indent="0" algn="just">
              <a:spcBef>
                <a:spcPct val="50000"/>
              </a:spcBef>
              <a:buNone/>
            </a:pPr>
            <a:r>
              <a:rPr lang="en-US" dirty="0"/>
              <a:t>5.Text book of operative dentistry </a:t>
            </a:r>
            <a:r>
              <a:rPr lang="en-US" dirty="0">
                <a:sym typeface="Wingdings" panose="05000000000000000000" pitchFamily="2" charset="2"/>
              </a:rPr>
              <a:t> </a:t>
            </a:r>
            <a:r>
              <a:rPr lang="en-US" dirty="0" err="1">
                <a:sym typeface="Wingdings" panose="05000000000000000000" pitchFamily="2" charset="2"/>
              </a:rPr>
              <a:t>nisha</a:t>
            </a:r>
            <a:r>
              <a:rPr lang="en-US" dirty="0">
                <a:sym typeface="Wingdings" panose="05000000000000000000" pitchFamily="2" charset="2"/>
              </a:rPr>
              <a:t> </a:t>
            </a:r>
            <a:r>
              <a:rPr lang="en-US" dirty="0" err="1">
                <a:sym typeface="Wingdings" panose="05000000000000000000" pitchFamily="2" charset="2"/>
              </a:rPr>
              <a:t>carg,amit</a:t>
            </a:r>
            <a:r>
              <a:rPr lang="en-US" dirty="0">
                <a:sym typeface="Wingdings" panose="05000000000000000000" pitchFamily="2" charset="2"/>
              </a:rPr>
              <a:t> </a:t>
            </a:r>
            <a:r>
              <a:rPr lang="en-US" dirty="0" err="1">
                <a:sym typeface="Wingdings" panose="05000000000000000000" pitchFamily="2" charset="2"/>
              </a:rPr>
              <a:t>carg</a:t>
            </a:r>
            <a:endParaRPr lang="en-US" dirty="0">
              <a:sym typeface="Wingdings" panose="05000000000000000000" pitchFamily="2" charset="2"/>
            </a:endParaRPr>
          </a:p>
          <a:p>
            <a:pPr marL="0" indent="0" algn="just">
              <a:spcBef>
                <a:spcPct val="50000"/>
              </a:spcBef>
              <a:buNone/>
            </a:pPr>
            <a:r>
              <a:rPr lang="en-US" dirty="0"/>
              <a:t>6.Principles and Practice of Operative Dentistry-Gerald T. </a:t>
            </a:r>
            <a:r>
              <a:rPr lang="en-US" dirty="0" err="1"/>
              <a:t>Charbeneau</a:t>
            </a:r>
            <a:r>
              <a:rPr lang="en-US" dirty="0"/>
              <a:t>-Third edition.</a:t>
            </a:r>
          </a:p>
          <a:p>
            <a:pPr marL="0" indent="0" algn="just">
              <a:spcBef>
                <a:spcPct val="50000"/>
              </a:spcBef>
              <a:buNone/>
            </a:pPr>
            <a:r>
              <a:rPr lang="en-US" dirty="0"/>
              <a:t>7.Clinical operative dentistry-principles and </a:t>
            </a:r>
            <a:r>
              <a:rPr lang="en-US" dirty="0" err="1"/>
              <a:t>practice</a:t>
            </a:r>
            <a:r>
              <a:rPr lang="en-US" dirty="0" err="1">
                <a:sym typeface="Wingdings" panose="05000000000000000000" pitchFamily="2" charset="2"/>
              </a:rPr>
              <a:t>ramya</a:t>
            </a:r>
            <a:r>
              <a:rPr lang="en-US" dirty="0">
                <a:sym typeface="Wingdings" panose="05000000000000000000" pitchFamily="2" charset="2"/>
              </a:rPr>
              <a:t> </a:t>
            </a:r>
            <a:r>
              <a:rPr lang="en-US" dirty="0" err="1">
                <a:sym typeface="Wingdings" panose="05000000000000000000" pitchFamily="2" charset="2"/>
              </a:rPr>
              <a:t>Raghu,Raghu</a:t>
            </a:r>
            <a:r>
              <a:rPr lang="en-US" dirty="0">
                <a:sym typeface="Wingdings" panose="05000000000000000000" pitchFamily="2" charset="2"/>
              </a:rPr>
              <a:t> </a:t>
            </a:r>
            <a:r>
              <a:rPr lang="en-US" dirty="0" err="1">
                <a:sym typeface="Wingdings" panose="05000000000000000000" pitchFamily="2" charset="2"/>
              </a:rPr>
              <a:t>sreenivasan</a:t>
            </a:r>
            <a:endParaRPr lang="en-US" dirty="0"/>
          </a:p>
          <a:p>
            <a:pPr marL="0" indent="0" algn="just">
              <a:spcBef>
                <a:spcPct val="50000"/>
              </a:spcBef>
              <a:buNone/>
            </a:pPr>
            <a:endParaRPr lang="en-US" dirty="0">
              <a:sym typeface="Wingdings" panose="05000000000000000000" pitchFamily="2" charset="2"/>
            </a:endParaRPr>
          </a:p>
          <a:p>
            <a:pPr marL="0" indent="0" algn="just">
              <a:spcBef>
                <a:spcPct val="50000"/>
              </a:spcBef>
              <a:buNone/>
            </a:pPr>
            <a:endParaRPr lang="en-US" dirty="0"/>
          </a:p>
          <a:p>
            <a:pPr marL="0" indent="0" algn="just">
              <a:spcBef>
                <a:spcPct val="50000"/>
              </a:spcBef>
              <a:buNone/>
            </a:pPr>
            <a:endParaRPr lang="en-US" altLang="ja-JP" dirty="0">
              <a:ea typeface="MS Mincho" panose="02020609040205080304" pitchFamily="49" charset="-128"/>
            </a:endParaRPr>
          </a:p>
          <a:p>
            <a:pPr marL="0" indent="0" algn="just">
              <a:spcBef>
                <a:spcPct val="50000"/>
              </a:spcBef>
              <a:buNone/>
            </a:pPr>
            <a:endParaRPr lang="en-US" dirty="0">
              <a:ea typeface="MS Mincho" panose="02020609040205080304" pitchFamily="49" charset="-128"/>
            </a:endParaRPr>
          </a:p>
          <a:p>
            <a:pPr marL="0" indent="0">
              <a:buNone/>
            </a:pPr>
            <a:endParaRPr lang="en-US" dirty="0"/>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9BC79-A3FC-0498-11C6-678393A8BF88}"/>
              </a:ext>
            </a:extLst>
          </p:cNvPr>
          <p:cNvSpPr>
            <a:spLocks noGrp="1"/>
          </p:cNvSpPr>
          <p:nvPr>
            <p:ph type="title"/>
          </p:nvPr>
        </p:nvSpPr>
        <p:spPr/>
        <p:txBody>
          <a:bodyPr/>
          <a:lstStyle/>
          <a:p>
            <a:r>
              <a:rPr lang="en-US" dirty="0"/>
              <a:t>THANK YOU</a:t>
            </a:r>
            <a:endParaRPr lang="en-IN" dirty="0"/>
          </a:p>
        </p:txBody>
      </p:sp>
      <p:sp>
        <p:nvSpPr>
          <p:cNvPr id="3" name="Content Placeholder 2">
            <a:extLst>
              <a:ext uri="{FF2B5EF4-FFF2-40B4-BE49-F238E27FC236}">
                <a16:creationId xmlns:a16="http://schemas.microsoft.com/office/drawing/2014/main" id="{E7A24926-19D8-AC58-08E5-853F0BED8321}"/>
              </a:ext>
            </a:extLst>
          </p:cNvPr>
          <p:cNvSpPr>
            <a:spLocks noGrp="1"/>
          </p:cNvSpPr>
          <p:nvPr>
            <p:ph idx="1"/>
          </p:nvPr>
        </p:nvSpPr>
        <p:spPr/>
        <p:txBody>
          <a:bodyPr/>
          <a:lstStyle/>
          <a:p>
            <a:endParaRPr lang="en-IN" dirty="0"/>
          </a:p>
        </p:txBody>
      </p:sp>
    </p:spTree>
    <p:extLst>
      <p:ext uri="{BB962C8B-B14F-4D97-AF65-F5344CB8AC3E}">
        <p14:creationId xmlns:p14="http://schemas.microsoft.com/office/powerpoint/2010/main" val="3713420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7" name="Title 1"/>
          <p:cNvSpPr>
            <a:spLocks noGrp="1"/>
          </p:cNvSpPr>
          <p:nvPr>
            <p:ph type="title"/>
          </p:nvPr>
        </p:nvSpPr>
        <p:spPr>
          <a:xfrm>
            <a:off x="738150" y="1"/>
            <a:ext cx="10512862" cy="1325563"/>
          </a:xfrm>
        </p:spPr>
        <p:txBody>
          <a:bodyPr/>
          <a:lstStyle/>
          <a:p>
            <a:r>
              <a:rPr lang="en-US" sz="4000" b="1" u="sng" dirty="0">
                <a:solidFill>
                  <a:srgbClr val="002060"/>
                </a:solidFill>
              </a:rPr>
              <a:t>THE THREAD MATE SYSTEM (TMS) </a:t>
            </a:r>
            <a:endParaRPr lang="en-US" b="1" u="sng" dirty="0">
              <a:solidFill>
                <a:srgbClr val="002060"/>
              </a:solidFill>
            </a:endParaRPr>
          </a:p>
        </p:txBody>
      </p:sp>
      <p:sp>
        <p:nvSpPr>
          <p:cNvPr id="1048698" name="Content Placeholder 2"/>
          <p:cNvSpPr>
            <a:spLocks noGrp="1"/>
          </p:cNvSpPr>
          <p:nvPr>
            <p:ph idx="1"/>
          </p:nvPr>
        </p:nvSpPr>
        <p:spPr>
          <a:xfrm>
            <a:off x="523836" y="1071546"/>
            <a:ext cx="10512862" cy="4351338"/>
          </a:xfrm>
        </p:spPr>
        <p:txBody>
          <a:bodyPr/>
          <a:lstStyle/>
          <a:p>
            <a:r>
              <a:rPr lang="en-US" dirty="0"/>
              <a:t> TMS (</a:t>
            </a:r>
            <a:r>
              <a:rPr lang="en-US" dirty="0" err="1"/>
              <a:t>Coltene</a:t>
            </a:r>
            <a:r>
              <a:rPr lang="en-US" dirty="0"/>
              <a:t>/ </a:t>
            </a:r>
            <a:r>
              <a:rPr lang="en-US" dirty="0" err="1"/>
              <a:t>Whaledent</a:t>
            </a:r>
            <a:r>
              <a:rPr lang="en-US" dirty="0"/>
              <a:t> Inc., Mahwah, NJ) is the most widely used self-threading pin because of its</a:t>
            </a:r>
          </a:p>
          <a:p>
            <a:pPr>
              <a:buNone/>
            </a:pPr>
            <a:endParaRPr lang="en-US" dirty="0"/>
          </a:p>
        </p:txBody>
      </p:sp>
      <p:sp>
        <p:nvSpPr>
          <p:cNvPr id="1048699" name="Rectangle 4"/>
          <p:cNvSpPr/>
          <p:nvPr/>
        </p:nvSpPr>
        <p:spPr>
          <a:xfrm>
            <a:off x="809588" y="2000240"/>
            <a:ext cx="9429816" cy="2677656"/>
          </a:xfrm>
          <a:prstGeom prst="rect">
            <a:avLst/>
          </a:prstGeom>
          <a:solidFill>
            <a:schemeClr val="accent4">
              <a:lumMod val="20000"/>
              <a:lumOff val="80000"/>
            </a:schemeClr>
          </a:solidFill>
        </p:spPr>
        <p:txBody>
          <a:bodyPr wrap="square">
            <a:spAutoFit/>
          </a:bodyPr>
          <a:lstStyle/>
          <a:p>
            <a:pPr>
              <a:buNone/>
            </a:pPr>
            <a:r>
              <a:rPr lang="en-US" sz="2800" dirty="0"/>
              <a:t> (1) versatility</a:t>
            </a:r>
          </a:p>
          <a:p>
            <a:pPr>
              <a:buNone/>
            </a:pPr>
            <a:r>
              <a:rPr lang="en-US" sz="2800" dirty="0"/>
              <a:t> (2) wide range of pin sizes</a:t>
            </a:r>
          </a:p>
          <a:p>
            <a:pPr>
              <a:buNone/>
            </a:pPr>
            <a:r>
              <a:rPr lang="en-US" sz="2800" dirty="0"/>
              <a:t> (3) color-coding system</a:t>
            </a:r>
          </a:p>
          <a:p>
            <a:pPr>
              <a:buNone/>
            </a:pPr>
            <a:r>
              <a:rPr lang="en-US" sz="2800" dirty="0"/>
              <a:t>(4) greater retentiveness and </a:t>
            </a:r>
          </a:p>
          <a:p>
            <a:pPr>
              <a:buNone/>
            </a:pPr>
            <a:r>
              <a:rPr lang="en-US" sz="2800" dirty="0"/>
              <a:t>(5) gold-plated surface </a:t>
            </a:r>
            <a:r>
              <a:rPr lang="en-US" sz="2800" dirty="0" err="1"/>
              <a:t>ﬁnish</a:t>
            </a:r>
            <a:r>
              <a:rPr lang="en-US" sz="2800" dirty="0"/>
              <a:t>, which may eliminate the possibility of corrosion</a:t>
            </a:r>
          </a:p>
        </p:txBody>
      </p:sp>
      <p:sp>
        <p:nvSpPr>
          <p:cNvPr id="1048700" name="Rectangle 5"/>
          <p:cNvSpPr/>
          <p:nvPr/>
        </p:nvSpPr>
        <p:spPr>
          <a:xfrm>
            <a:off x="881026" y="4857761"/>
            <a:ext cx="10144196" cy="1200329"/>
          </a:xfrm>
          <a:prstGeom prst="rect">
            <a:avLst/>
          </a:prstGeom>
        </p:spPr>
        <p:txBody>
          <a:bodyPr wrap="square">
            <a:spAutoFit/>
          </a:bodyPr>
          <a:lstStyle/>
          <a:p>
            <a:pPr algn="just">
              <a:buFont typeface="Arial" pitchFamily="34" charset="0"/>
              <a:buChar char="•"/>
            </a:pPr>
            <a:r>
              <a:rPr lang="en-US" sz="2400" dirty="0">
                <a:cs typeface="Times New Roman" panose="02020603050405020304" pitchFamily="18" charset="0"/>
              </a:rPr>
              <a:t>Factors which determine selection of the appropriate size of pins are the amount of dentin available to safely receive the pin and the amount of retention desirable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1" name="Title 2"/>
          <p:cNvSpPr>
            <a:spLocks noGrp="1"/>
          </p:cNvSpPr>
          <p:nvPr>
            <p:ph type="title"/>
          </p:nvPr>
        </p:nvSpPr>
        <p:spPr>
          <a:xfrm>
            <a:off x="838200" y="152401"/>
            <a:ext cx="10514232" cy="1143000"/>
          </a:xfrm>
        </p:spPr>
        <p:txBody>
          <a:bodyPr>
            <a:noAutofit/>
          </a:bodyPr>
          <a:lstStyle/>
          <a:p>
            <a:r>
              <a:rPr lang="en-US" sz="2400" dirty="0"/>
              <a:t>      </a:t>
            </a:r>
            <a:r>
              <a:rPr lang="en-US" sz="2400" b="1" u="sng" dirty="0">
                <a:solidFill>
                  <a:srgbClr val="0070C0"/>
                </a:solidFill>
              </a:rPr>
              <a:t>PIN SIZE </a:t>
            </a:r>
            <a:br>
              <a:rPr lang="en-US" sz="2400" b="1" dirty="0"/>
            </a:br>
            <a:r>
              <a:rPr lang="en-US" sz="2400" b="1" dirty="0"/>
              <a:t>  </a:t>
            </a:r>
            <a:r>
              <a:rPr lang="en-US" sz="2400" dirty="0"/>
              <a:t>Usually four sizes of pins are available, each with a corresponding </a:t>
            </a:r>
            <a:r>
              <a:rPr lang="en-US" sz="2400" dirty="0" err="1"/>
              <a:t>colour</a:t>
            </a:r>
            <a:r>
              <a:rPr lang="en-US" sz="2400" dirty="0"/>
              <a:t>-coded drill.</a:t>
            </a:r>
            <a:br>
              <a:rPr lang="en-US" sz="2400" dirty="0"/>
            </a:br>
            <a:endParaRPr lang="en-US" sz="2400" dirty="0"/>
          </a:p>
        </p:txBody>
      </p:sp>
      <p:graphicFrame>
        <p:nvGraphicFramePr>
          <p:cNvPr id="4194306" name="Content Placeholder 3"/>
          <p:cNvGraphicFramePr>
            <a:graphicFrameLocks noGrp="1"/>
          </p:cNvGraphicFramePr>
          <p:nvPr>
            <p:ph idx="1"/>
          </p:nvPr>
        </p:nvGraphicFramePr>
        <p:xfrm>
          <a:off x="1309652" y="1214423"/>
          <a:ext cx="10880760" cy="5878360"/>
        </p:xfrm>
        <a:graphic>
          <a:graphicData uri="http://schemas.openxmlformats.org/drawingml/2006/table">
            <a:tbl>
              <a:tblPr firstRow="1" bandRow="1">
                <a:tableStyleId>{5C22544A-7EE6-4342-B048-85BDC9FD1C3A}</a:tableStyleId>
              </a:tblPr>
              <a:tblGrid>
                <a:gridCol w="2720190">
                  <a:extLst>
                    <a:ext uri="{9D8B030D-6E8A-4147-A177-3AD203B41FA5}">
                      <a16:colId xmlns:a16="http://schemas.microsoft.com/office/drawing/2014/main" val="20000"/>
                    </a:ext>
                  </a:extLst>
                </a:gridCol>
                <a:gridCol w="2720190">
                  <a:extLst>
                    <a:ext uri="{9D8B030D-6E8A-4147-A177-3AD203B41FA5}">
                      <a16:colId xmlns:a16="http://schemas.microsoft.com/office/drawing/2014/main" val="20001"/>
                    </a:ext>
                  </a:extLst>
                </a:gridCol>
                <a:gridCol w="2720190">
                  <a:extLst>
                    <a:ext uri="{9D8B030D-6E8A-4147-A177-3AD203B41FA5}">
                      <a16:colId xmlns:a16="http://schemas.microsoft.com/office/drawing/2014/main" val="20002"/>
                    </a:ext>
                  </a:extLst>
                </a:gridCol>
                <a:gridCol w="2720190">
                  <a:extLst>
                    <a:ext uri="{9D8B030D-6E8A-4147-A177-3AD203B41FA5}">
                      <a16:colId xmlns:a16="http://schemas.microsoft.com/office/drawing/2014/main" val="20003"/>
                    </a:ext>
                  </a:extLst>
                </a:gridCol>
              </a:tblGrid>
              <a:tr h="314835">
                <a:tc>
                  <a:txBody>
                    <a:bodyPr/>
                    <a:lstStyle/>
                    <a:p>
                      <a:r>
                        <a:rPr lang="en-US" sz="1600" dirty="0"/>
                        <a:t>REGULAR</a:t>
                      </a:r>
                    </a:p>
                  </a:txBody>
                  <a:tcPr marL="98267" marR="98267"/>
                </a:tc>
                <a:tc>
                  <a:txBody>
                    <a:bodyPr/>
                    <a:lstStyle/>
                    <a:p>
                      <a:r>
                        <a:rPr lang="en-US" sz="1600" dirty="0"/>
                        <a:t>MINIM</a:t>
                      </a:r>
                    </a:p>
                  </a:txBody>
                  <a:tcPr marL="98267" marR="98267"/>
                </a:tc>
                <a:tc>
                  <a:txBody>
                    <a:bodyPr/>
                    <a:lstStyle/>
                    <a:p>
                      <a:r>
                        <a:rPr lang="en-US" sz="1600" dirty="0"/>
                        <a:t>MINIKIN</a:t>
                      </a:r>
                    </a:p>
                  </a:txBody>
                  <a:tcPr marL="98267" marR="98267"/>
                </a:tc>
                <a:tc>
                  <a:txBody>
                    <a:bodyPr/>
                    <a:lstStyle/>
                    <a:p>
                      <a:r>
                        <a:rPr lang="en-US" sz="1600" dirty="0"/>
                        <a:t>MINUTA</a:t>
                      </a:r>
                    </a:p>
                  </a:txBody>
                  <a:tcPr marL="98267" marR="98267"/>
                </a:tc>
                <a:extLst>
                  <a:ext uri="{0D108BD9-81ED-4DB2-BD59-A6C34878D82A}">
                    <a16:rowId xmlns:a16="http://schemas.microsoft.com/office/drawing/2014/main" val="10000"/>
                  </a:ext>
                </a:extLst>
              </a:tr>
              <a:tr h="5543080">
                <a:tc>
                  <a:txBody>
                    <a:bodyPr/>
                    <a:lstStyle/>
                    <a:p>
                      <a:pPr marL="342900" indent="-342900" algn="l">
                        <a:lnSpc>
                          <a:spcPct val="150000"/>
                        </a:lnSpc>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Largest diameter</a:t>
                      </a:r>
                      <a:r>
                        <a:rPr lang="en-US" sz="1600" baseline="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pins</a:t>
                      </a:r>
                      <a:r>
                        <a:rPr lang="en-US" sz="1600" b="1" dirty="0">
                          <a:latin typeface="Times New Roman" panose="02020603050405020304" pitchFamily="18" charset="0"/>
                          <a:cs typeface="Times New Roman" panose="02020603050405020304" pitchFamily="18" charset="0"/>
                        </a:rPr>
                        <a:t>(0</a:t>
                      </a:r>
                      <a:r>
                        <a:rPr lang="en-US" sz="1600" b="1" dirty="0">
                          <a:solidFill>
                            <a:srgbClr val="FF0000"/>
                          </a:solidFill>
                          <a:latin typeface="Times New Roman" panose="02020603050405020304" pitchFamily="18" charset="0"/>
                          <a:cs typeface="Times New Roman" panose="02020603050405020304" pitchFamily="18" charset="0"/>
                        </a:rPr>
                        <a:t>.78mm/.031”)</a:t>
                      </a:r>
                    </a:p>
                    <a:p>
                      <a:pPr marL="342900" indent="-342900" algn="l">
                        <a:lnSpc>
                          <a:spcPct val="150000"/>
                        </a:lnSpc>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Causes maximal stress</a:t>
                      </a:r>
                    </a:p>
                    <a:p>
                      <a:pPr marL="342900" indent="-342900" algn="l">
                        <a:lnSpc>
                          <a:spcPct val="150000"/>
                        </a:lnSpc>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Causes</a:t>
                      </a:r>
                      <a:r>
                        <a:rPr lang="en-US" sz="1600" baseline="0" dirty="0">
                          <a:latin typeface="Times New Roman" panose="02020603050405020304" pitchFamily="18" charset="0"/>
                          <a:cs typeface="Times New Roman" panose="02020603050405020304" pitchFamily="18" charset="0"/>
                        </a:rPr>
                        <a:t> maximum dentinal crazing</a:t>
                      </a:r>
                    </a:p>
                    <a:p>
                      <a:pPr marL="342900" indent="-342900" algn="l">
                        <a:lnSpc>
                          <a:spcPct val="150000"/>
                        </a:lnSpc>
                        <a:buFont typeface="Wingdings" panose="05000000000000000000" pitchFamily="2" charset="2"/>
                        <a:buChar char="§"/>
                      </a:pPr>
                      <a:r>
                        <a:rPr lang="en-US" sz="1600" baseline="0" dirty="0">
                          <a:latin typeface="Times New Roman" panose="02020603050405020304" pitchFamily="18" charset="0"/>
                          <a:cs typeface="Times New Roman" panose="02020603050405020304" pitchFamily="18" charset="0"/>
                        </a:rPr>
                        <a:t>Rarely used</a:t>
                      </a:r>
                      <a:endParaRPr lang="en-US" sz="1600" dirty="0">
                        <a:latin typeface="Times New Roman" panose="02020603050405020304" pitchFamily="18" charset="0"/>
                        <a:cs typeface="Times New Roman" panose="02020603050405020304" pitchFamily="18" charset="0"/>
                      </a:endParaRPr>
                    </a:p>
                  </a:txBody>
                  <a:tcPr marL="98267" marR="98267"/>
                </a:tc>
                <a:tc>
                  <a:txBody>
                    <a:bodyPr/>
                    <a:lstStyle/>
                    <a:p>
                      <a:pPr marL="342900" indent="-342900">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Next smaller diameter pins</a:t>
                      </a:r>
                      <a:r>
                        <a:rPr lang="en-US" sz="1600" b="1" dirty="0">
                          <a:latin typeface="Times New Roman" panose="02020603050405020304" pitchFamily="18" charset="0"/>
                          <a:cs typeface="Times New Roman" panose="02020603050405020304" pitchFamily="18" charset="0"/>
                        </a:rPr>
                        <a:t>(</a:t>
                      </a:r>
                      <a:r>
                        <a:rPr lang="en-US" sz="1600" b="1" dirty="0">
                          <a:solidFill>
                            <a:srgbClr val="FF0000"/>
                          </a:solidFill>
                          <a:latin typeface="Times New Roman" panose="02020603050405020304" pitchFamily="18" charset="0"/>
                          <a:cs typeface="Times New Roman" panose="02020603050405020304" pitchFamily="18" charset="0"/>
                        </a:rPr>
                        <a:t>0.61mm/0.024”)</a:t>
                      </a:r>
                    </a:p>
                    <a:p>
                      <a:pPr marL="342900" indent="-342900">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Lesser stress are</a:t>
                      </a:r>
                      <a:r>
                        <a:rPr lang="en-US" sz="1600" baseline="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created</a:t>
                      </a:r>
                    </a:p>
                    <a:p>
                      <a:pPr marL="342900" indent="-342900">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Lesser dentinal crazing</a:t>
                      </a:r>
                    </a:p>
                    <a:p>
                      <a:pPr marL="342900" indent="-342900">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Good retention</a:t>
                      </a:r>
                    </a:p>
                    <a:p>
                      <a:pPr marL="342900" indent="-342900">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used as a back up in cases where the pin hole for the </a:t>
                      </a:r>
                      <a:r>
                        <a:rPr lang="en-US" sz="1600" dirty="0" err="1">
                          <a:latin typeface="Times New Roman" panose="02020603050405020304" pitchFamily="18" charset="0"/>
                          <a:cs typeface="Times New Roman" panose="02020603050405020304" pitchFamily="18" charset="0"/>
                        </a:rPr>
                        <a:t>Minikin</a:t>
                      </a:r>
                      <a:r>
                        <a:rPr lang="en-US" sz="1600" dirty="0">
                          <a:latin typeface="Times New Roman" panose="02020603050405020304" pitchFamily="18" charset="0"/>
                          <a:cs typeface="Times New Roman" panose="02020603050405020304" pitchFamily="18" charset="0"/>
                        </a:rPr>
                        <a:t> was over prepared or the pin threads stripped the dentin during placement and the </a:t>
                      </a:r>
                      <a:r>
                        <a:rPr lang="en-US" sz="1600" dirty="0" err="1">
                          <a:latin typeface="Times New Roman" panose="02020603050405020304" pitchFamily="18" charset="0"/>
                          <a:cs typeface="Times New Roman" panose="02020603050405020304" pitchFamily="18" charset="0"/>
                        </a:rPr>
                        <a:t>Minikin</a:t>
                      </a:r>
                      <a:r>
                        <a:rPr lang="en-US" sz="1600" dirty="0">
                          <a:latin typeface="Times New Roman" panose="02020603050405020304" pitchFamily="18" charset="0"/>
                          <a:cs typeface="Times New Roman" panose="02020603050405020304" pitchFamily="18" charset="0"/>
                        </a:rPr>
                        <a:t> pin lacks retention</a:t>
                      </a:r>
                    </a:p>
                  </a:txBody>
                  <a:tcPr marL="98267" marR="98267"/>
                </a:tc>
                <a:tc>
                  <a:txBody>
                    <a:bodyPr/>
                    <a:lstStyle/>
                    <a:p>
                      <a:pPr marL="342900" indent="-342900" algn="l">
                        <a:lnSpc>
                          <a:spcPct val="150000"/>
                        </a:lnSpc>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Diameter is lesser than minim pins </a:t>
                      </a:r>
                      <a:r>
                        <a:rPr lang="en-US" sz="1600" b="1" dirty="0">
                          <a:solidFill>
                            <a:srgbClr val="FF0000"/>
                          </a:solidFill>
                          <a:latin typeface="Times New Roman" panose="02020603050405020304" pitchFamily="18" charset="0"/>
                          <a:cs typeface="Times New Roman" panose="02020603050405020304" pitchFamily="18" charset="0"/>
                        </a:rPr>
                        <a:t>(0.019”/0.48mm)</a:t>
                      </a:r>
                    </a:p>
                    <a:p>
                      <a:pPr marL="342900" indent="-342900" algn="l">
                        <a:lnSpc>
                          <a:spcPct val="150000"/>
                        </a:lnSpc>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Very less risk of dentinal crazing</a:t>
                      </a:r>
                    </a:p>
                    <a:p>
                      <a:pPr marL="342900" indent="-342900" algn="l">
                        <a:lnSpc>
                          <a:spcPct val="150000"/>
                        </a:lnSpc>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Good retention</a:t>
                      </a:r>
                    </a:p>
                    <a:p>
                      <a:pPr marL="342900" indent="-342900" algn="l">
                        <a:lnSpc>
                          <a:spcPct val="150000"/>
                        </a:lnSpc>
                        <a:buFont typeface="Wingdings" panose="05000000000000000000" pitchFamily="2" charset="2"/>
                        <a:buChar char="§"/>
                      </a:pPr>
                      <a:r>
                        <a:rPr lang="en-US" sz="1600" dirty="0">
                          <a:solidFill>
                            <a:schemeClr val="tx1">
                              <a:lumMod val="95000"/>
                              <a:lumOff val="5000"/>
                            </a:schemeClr>
                          </a:solidFill>
                          <a:latin typeface="Times New Roman" panose="02020603050405020304" pitchFamily="18" charset="0"/>
                          <a:cs typeface="Times New Roman" panose="02020603050405020304" pitchFamily="18" charset="0"/>
                        </a:rPr>
                        <a:t>used in severely involved posterior teeth.</a:t>
                      </a:r>
                    </a:p>
                    <a:p>
                      <a:pPr marL="342900" indent="-342900" algn="l">
                        <a:lnSpc>
                          <a:spcPct val="150000"/>
                        </a:lnSpc>
                        <a:buFont typeface="Wingdings" panose="05000000000000000000" pitchFamily="2" charset="2"/>
                        <a:buChar char="§"/>
                      </a:pPr>
                      <a:r>
                        <a:rPr lang="en-US" sz="1600" b="1" dirty="0">
                          <a:solidFill>
                            <a:srgbClr val="FF0000"/>
                          </a:solidFill>
                          <a:latin typeface="Times New Roman" panose="02020603050405020304" pitchFamily="18" charset="0"/>
                          <a:cs typeface="Times New Roman" panose="02020603050405020304" pitchFamily="18" charset="0"/>
                        </a:rPr>
                        <a:t>MINIM AND MINIKIN ARE COMMONLY USED SIZES OF TMS SYSTEM</a:t>
                      </a:r>
                    </a:p>
                  </a:txBody>
                  <a:tcPr marL="98267" marR="98267"/>
                </a:tc>
                <a:tc>
                  <a:txBody>
                    <a:bodyPr/>
                    <a:lstStyle/>
                    <a:p>
                      <a:pPr marL="342900" indent="-342900">
                        <a:lnSpc>
                          <a:spcPct val="150000"/>
                        </a:lnSpc>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SMALLEST</a:t>
                      </a:r>
                      <a:r>
                        <a:rPr lang="en-US" sz="1600" baseline="0" dirty="0">
                          <a:latin typeface="Times New Roman" panose="02020603050405020304" pitchFamily="18" charset="0"/>
                          <a:cs typeface="Times New Roman" panose="02020603050405020304" pitchFamily="18" charset="0"/>
                        </a:rPr>
                        <a:t> SIZE of pins </a:t>
                      </a:r>
                      <a:r>
                        <a:rPr lang="en-US" sz="1600" b="1" baseline="0" dirty="0">
                          <a:solidFill>
                            <a:srgbClr val="FF0000"/>
                          </a:solidFill>
                          <a:latin typeface="Times New Roman" panose="02020603050405020304" pitchFamily="18" charset="0"/>
                          <a:cs typeface="Times New Roman" panose="02020603050405020304" pitchFamily="18" charset="0"/>
                        </a:rPr>
                        <a:t>(0.015”/0.38mm)</a:t>
                      </a:r>
                    </a:p>
                    <a:p>
                      <a:pPr marL="342900" indent="-342900">
                        <a:lnSpc>
                          <a:spcPct val="150000"/>
                        </a:lnSpc>
                        <a:buFont typeface="Wingdings" panose="05000000000000000000" pitchFamily="2" charset="2"/>
                        <a:buChar char="§"/>
                      </a:pPr>
                      <a:r>
                        <a:rPr lang="en-US" sz="1600" baseline="0" dirty="0">
                          <a:latin typeface="Times New Roman" panose="02020603050405020304" pitchFamily="18" charset="0"/>
                          <a:cs typeface="Times New Roman" panose="02020603050405020304" pitchFamily="18" charset="0"/>
                        </a:rPr>
                        <a:t>They are too small to provide adequate retention</a:t>
                      </a:r>
                    </a:p>
                    <a:p>
                      <a:pPr marL="342900" indent="-342900">
                        <a:lnSpc>
                          <a:spcPct val="150000"/>
                        </a:lnSpc>
                        <a:buFont typeface="Wingdings" panose="05000000000000000000" pitchFamily="2" charset="2"/>
                        <a:buChar char="§"/>
                      </a:pPr>
                      <a:r>
                        <a:rPr lang="en-US" sz="1600" baseline="0" dirty="0">
                          <a:latin typeface="Times New Roman" panose="02020603050405020304" pitchFamily="18" charset="0"/>
                          <a:cs typeface="Times New Roman" panose="02020603050405020304" pitchFamily="18" charset="0"/>
                        </a:rPr>
                        <a:t>Not widely used</a:t>
                      </a:r>
                      <a:endParaRPr lang="en-US" sz="1600" dirty="0">
                        <a:latin typeface="Times New Roman" panose="02020603050405020304" pitchFamily="18" charset="0"/>
                        <a:cs typeface="Times New Roman" panose="02020603050405020304" pitchFamily="18" charset="0"/>
                      </a:endParaRPr>
                    </a:p>
                  </a:txBody>
                  <a:tcPr marL="98267" marR="98267"/>
                </a:tc>
                <a:extLst>
                  <a:ext uri="{0D108BD9-81ED-4DB2-BD59-A6C34878D82A}">
                    <a16:rowId xmlns:a16="http://schemas.microsoft.com/office/drawing/2014/main" val="10001"/>
                  </a:ext>
                </a:extLst>
              </a:tr>
            </a:tbl>
          </a:graphicData>
        </a:graphic>
      </p:graphicFrame>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5" name="Title 2"/>
          <p:cNvSpPr>
            <a:spLocks noGrp="1"/>
          </p:cNvSpPr>
          <p:nvPr>
            <p:ph type="title"/>
          </p:nvPr>
        </p:nvSpPr>
        <p:spPr/>
        <p:txBody>
          <a:bodyPr>
            <a:normAutofit/>
          </a:bodyPr>
          <a:lstStyle/>
          <a:p>
            <a:endParaRPr lang="en-US" dirty="0"/>
          </a:p>
        </p:txBody>
      </p:sp>
      <p:pic>
        <p:nvPicPr>
          <p:cNvPr id="2097169" name="Picture 2" descr="1"/>
          <p:cNvPicPr>
            <a:picLocks noGrp="1" noChangeAspect="1" noChangeArrowheads="1"/>
          </p:cNvPicPr>
          <p:nvPr>
            <p:ph idx="1"/>
          </p:nvPr>
        </p:nvPicPr>
        <p:blipFill>
          <a:blip r:embed="rId2"/>
          <a:srcRect/>
          <a:stretch>
            <a:fillRect/>
          </a:stretch>
        </p:blipFill>
        <p:spPr bwMode="auto">
          <a:xfrm>
            <a:off x="238085" y="928670"/>
            <a:ext cx="7777845" cy="5349876"/>
          </a:xfrm>
          <a:prstGeom prst="rect">
            <a:avLst/>
          </a:prstGeom>
          <a:noFill/>
          <a:ln>
            <a:solidFill>
              <a:schemeClr val="tx1"/>
            </a:solidFill>
          </a:ln>
        </p:spPr>
      </p:pic>
      <p:pic>
        <p:nvPicPr>
          <p:cNvPr id="2097170" name="Picture 3"/>
          <p:cNvPicPr>
            <a:picLocks noChangeAspect="1" noChangeArrowheads="1"/>
          </p:cNvPicPr>
          <p:nvPr/>
        </p:nvPicPr>
        <p:blipFill>
          <a:blip r:embed="rId3">
            <a:lum bright="-12000" contrast="18000"/>
          </a:blip>
          <a:srcRect l="2098" t="2817" r="43356" b="8450"/>
          <a:stretch>
            <a:fillRect/>
          </a:stretch>
        </p:blipFill>
        <p:spPr bwMode="auto">
          <a:xfrm>
            <a:off x="8181532" y="977602"/>
            <a:ext cx="3058004" cy="4237348"/>
          </a:xfrm>
          <a:prstGeom prst="rect">
            <a:avLst/>
          </a:prstGeom>
          <a:noFill/>
          <a:ln w="38100" cap="sq">
            <a:solidFill>
              <a:schemeClr val="tx1"/>
            </a:solidFill>
            <a:miter lim="800000"/>
            <a:headEnd type="none" w="sm" len="sm"/>
            <a:tailEnd type="none" w="sm" len="sm"/>
          </a:ln>
          <a:effectLst/>
        </p:spPr>
      </p:pic>
      <p:sp>
        <p:nvSpPr>
          <p:cNvPr id="1048706" name="Rectangle 5"/>
          <p:cNvSpPr/>
          <p:nvPr/>
        </p:nvSpPr>
        <p:spPr>
          <a:xfrm flipH="1">
            <a:off x="8167702" y="5429265"/>
            <a:ext cx="3214710" cy="923329"/>
          </a:xfrm>
          <a:prstGeom prst="rect">
            <a:avLst/>
          </a:prstGeom>
          <a:solidFill>
            <a:schemeClr val="accent4">
              <a:lumMod val="20000"/>
              <a:lumOff val="80000"/>
            </a:schemeClr>
          </a:solidFill>
          <a:ln>
            <a:solidFill>
              <a:schemeClr val="tx1"/>
            </a:solidFill>
          </a:ln>
        </p:spPr>
        <p:txBody>
          <a:bodyPr wrap="square">
            <a:spAutoFit/>
          </a:bodyPr>
          <a:lstStyle/>
          <a:p>
            <a:r>
              <a:rPr lang="en-US" dirty="0">
                <a:solidFill>
                  <a:srgbClr val="FF9900"/>
                </a:solidFill>
                <a:effectLst>
                  <a:outerShdw blurRad="38100" dist="38100" dir="2700000" algn="tl">
                    <a:srgbClr val="000000"/>
                  </a:outerShdw>
                </a:effectLst>
              </a:rPr>
              <a:t>Four sizes of TMS pins.</a:t>
            </a:r>
          </a:p>
          <a:p>
            <a:r>
              <a:rPr lang="en-US" dirty="0">
                <a:solidFill>
                  <a:srgbClr val="FF9900"/>
                </a:solidFill>
                <a:effectLst>
                  <a:outerShdw blurRad="38100" dist="38100" dir="2700000" algn="tl">
                    <a:srgbClr val="000000"/>
                  </a:outerShdw>
                </a:effectLst>
              </a:rPr>
              <a:t>A. Regular, B. Minim, C. </a:t>
            </a:r>
            <a:r>
              <a:rPr lang="en-US" dirty="0" err="1">
                <a:solidFill>
                  <a:srgbClr val="FF9900"/>
                </a:solidFill>
                <a:effectLst>
                  <a:outerShdw blurRad="38100" dist="38100" dir="2700000" algn="tl">
                    <a:srgbClr val="000000"/>
                  </a:outerShdw>
                </a:effectLst>
              </a:rPr>
              <a:t>Minikin</a:t>
            </a:r>
            <a:r>
              <a:rPr lang="en-US" dirty="0">
                <a:solidFill>
                  <a:srgbClr val="FF9900"/>
                </a:solidFill>
                <a:effectLst>
                  <a:outerShdw blurRad="38100" dist="38100" dir="2700000" algn="tl">
                    <a:srgbClr val="000000"/>
                  </a:outerShdw>
                </a:effectLst>
              </a:rPr>
              <a:t>, D. </a:t>
            </a:r>
            <a:r>
              <a:rPr lang="en-US" dirty="0" err="1">
                <a:solidFill>
                  <a:srgbClr val="FF9900"/>
                </a:solidFill>
                <a:effectLst>
                  <a:outerShdw blurRad="38100" dist="38100" dir="2700000" algn="tl">
                    <a:srgbClr val="000000"/>
                  </a:outerShdw>
                </a:effectLst>
              </a:rPr>
              <a:t>Minuta</a:t>
            </a:r>
            <a:endParaRPr lang="en-US" dirty="0">
              <a:solidFill>
                <a:srgbClr val="FF9900"/>
              </a:solidFill>
              <a:effectLst>
                <a:outerShdw blurRad="38100" dist="38100" dir="2700000" algn="tl">
                  <a:srgbClr val="000000"/>
                </a:outerShdw>
              </a:effectLst>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7" name="Title 1"/>
          <p:cNvSpPr>
            <a:spLocks noGrp="1"/>
          </p:cNvSpPr>
          <p:nvPr>
            <p:ph type="title"/>
          </p:nvPr>
        </p:nvSpPr>
        <p:spPr>
          <a:xfrm>
            <a:off x="839570" y="365127"/>
            <a:ext cx="10971470" cy="1325563"/>
          </a:xfrm>
        </p:spPr>
        <p:txBody>
          <a:bodyPr>
            <a:normAutofit/>
          </a:bodyPr>
          <a:lstStyle/>
          <a:p>
            <a:r>
              <a:rPr lang="en-US" sz="2800" b="1" u="sng" dirty="0">
                <a:solidFill>
                  <a:srgbClr val="0070C0"/>
                </a:solidFill>
                <a:latin typeface="Arial" pitchFamily="34" charset="0"/>
                <a:cs typeface="Arial" pitchFamily="34" charset="0"/>
              </a:rPr>
              <a:t>FACTORS AFFECTING RETENTION OF THE PIN IN DENTIN AND AMALGAM</a:t>
            </a:r>
          </a:p>
        </p:txBody>
      </p:sp>
      <p:sp>
        <p:nvSpPr>
          <p:cNvPr id="1048708" name="Content Placeholder 2"/>
          <p:cNvSpPr>
            <a:spLocks noGrp="1"/>
          </p:cNvSpPr>
          <p:nvPr>
            <p:ph idx="1"/>
          </p:nvPr>
        </p:nvSpPr>
        <p:spPr/>
        <p:txBody>
          <a:bodyPr/>
          <a:lstStyle/>
          <a:p>
            <a:endParaRPr lang="en-US" dirty="0"/>
          </a:p>
        </p:txBody>
      </p:sp>
      <p:sp>
        <p:nvSpPr>
          <p:cNvPr id="1048709" name="Rounded Rectangle 4"/>
          <p:cNvSpPr/>
          <p:nvPr/>
        </p:nvSpPr>
        <p:spPr>
          <a:xfrm>
            <a:off x="1881158" y="2143116"/>
            <a:ext cx="4071966" cy="642942"/>
          </a:xfrm>
          <a:prstGeom prst="roundRect">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r>
              <a:rPr lang="en-US" b="1" dirty="0">
                <a:solidFill>
                  <a:schemeClr val="tx1"/>
                </a:solidFill>
              </a:rPr>
              <a:t>Type</a:t>
            </a:r>
          </a:p>
          <a:p>
            <a:pPr algn="ctr"/>
            <a:endParaRPr lang="en-US" dirty="0"/>
          </a:p>
        </p:txBody>
      </p:sp>
      <p:sp>
        <p:nvSpPr>
          <p:cNvPr id="1048710" name="Rounded Rectangle 5"/>
          <p:cNvSpPr/>
          <p:nvPr/>
        </p:nvSpPr>
        <p:spPr>
          <a:xfrm>
            <a:off x="4738678" y="2857496"/>
            <a:ext cx="4071966" cy="642942"/>
          </a:xfrm>
          <a:prstGeom prst="roundRect">
            <a:avLst/>
          </a:prstGeom>
          <a:solidFill>
            <a:schemeClr val="accent6">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r>
              <a:rPr lang="en-IN" b="1" dirty="0">
                <a:solidFill>
                  <a:schemeClr val="tx1"/>
                </a:solidFill>
              </a:rPr>
              <a:t>Surface characteristics</a:t>
            </a:r>
          </a:p>
          <a:p>
            <a:pPr algn="ctr"/>
            <a:endParaRPr lang="en-US" dirty="0">
              <a:solidFill>
                <a:schemeClr val="tx1"/>
              </a:solidFill>
            </a:endParaRPr>
          </a:p>
        </p:txBody>
      </p:sp>
      <p:sp>
        <p:nvSpPr>
          <p:cNvPr id="1048711" name="Rounded Rectangle 6"/>
          <p:cNvSpPr/>
          <p:nvPr/>
        </p:nvSpPr>
        <p:spPr>
          <a:xfrm>
            <a:off x="2095472" y="3643314"/>
            <a:ext cx="4071966" cy="642942"/>
          </a:xfrm>
          <a:prstGeom prst="roundRect">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r>
              <a:rPr lang="en-IN" b="1" dirty="0" err="1">
                <a:solidFill>
                  <a:schemeClr val="tx1"/>
                </a:solidFill>
              </a:rPr>
              <a:t>Orientation,number</a:t>
            </a:r>
            <a:r>
              <a:rPr lang="en-IN" b="1" dirty="0">
                <a:solidFill>
                  <a:schemeClr val="tx1"/>
                </a:solidFill>
              </a:rPr>
              <a:t> and diameter</a:t>
            </a:r>
          </a:p>
          <a:p>
            <a:pPr algn="ctr"/>
            <a:endParaRPr lang="en-US" dirty="0"/>
          </a:p>
        </p:txBody>
      </p:sp>
      <p:sp>
        <p:nvSpPr>
          <p:cNvPr id="1048712" name="Rounded Rectangle 7"/>
          <p:cNvSpPr/>
          <p:nvPr/>
        </p:nvSpPr>
        <p:spPr>
          <a:xfrm>
            <a:off x="4524364" y="4357694"/>
            <a:ext cx="4071966" cy="642942"/>
          </a:xfrm>
          <a:prstGeom prst="roundRect">
            <a:avLst/>
          </a:prstGeom>
          <a:solidFill>
            <a:schemeClr val="accent6">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r>
              <a:rPr lang="en-IN" b="1" dirty="0">
                <a:solidFill>
                  <a:schemeClr val="tx1"/>
                </a:solidFill>
              </a:rPr>
              <a:t>Extension into dentin and amalgam</a:t>
            </a:r>
            <a:endParaRPr lang="en-US" b="1" dirty="0">
              <a:solidFill>
                <a:schemeClr val="tx1"/>
              </a:solidFill>
            </a:endParaRPr>
          </a:p>
          <a:p>
            <a:pPr algn="ct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3" name="Content Placeholder 2"/>
          <p:cNvSpPr>
            <a:spLocks noGrp="1"/>
          </p:cNvSpPr>
          <p:nvPr>
            <p:ph idx="1"/>
          </p:nvPr>
        </p:nvSpPr>
        <p:spPr>
          <a:xfrm>
            <a:off x="839570" y="785795"/>
            <a:ext cx="10512862" cy="5391169"/>
          </a:xfrm>
          <a:solidFill>
            <a:schemeClr val="accent6">
              <a:lumMod val="40000"/>
              <a:lumOff val="60000"/>
            </a:schemeClr>
          </a:solidFill>
          <a:ln>
            <a:solidFill>
              <a:schemeClr val="tx1"/>
            </a:solidFill>
          </a:ln>
        </p:spPr>
        <p:txBody>
          <a:bodyPr/>
          <a:lstStyle/>
          <a:p>
            <a:pPr algn="just"/>
            <a:r>
              <a:rPr lang="en-US" b="1" u="sng" dirty="0">
                <a:solidFill>
                  <a:srgbClr val="002060"/>
                </a:solidFill>
              </a:rPr>
              <a:t>TYPE. </a:t>
            </a:r>
          </a:p>
          <a:p>
            <a:pPr algn="just">
              <a:buNone/>
            </a:pPr>
            <a:r>
              <a:rPr lang="en-US" dirty="0"/>
              <a:t>   Regarding retentiveness in the dentin, the self-threading pin is the most retentive, the </a:t>
            </a:r>
            <a:r>
              <a:rPr lang="en-US" dirty="0" err="1"/>
              <a:t>frictionlocked</a:t>
            </a:r>
            <a:r>
              <a:rPr lang="en-US" dirty="0"/>
              <a:t> pin is </a:t>
            </a:r>
            <a:r>
              <a:rPr lang="en-US" dirty="0" err="1"/>
              <a:t>intermediate,and</a:t>
            </a:r>
            <a:r>
              <a:rPr lang="en-US" dirty="0"/>
              <a:t> the cemented pin is the least retentive</a:t>
            </a:r>
          </a:p>
          <a:p>
            <a:pPr algn="just">
              <a:buNone/>
            </a:pPr>
            <a:endParaRPr lang="en-US" dirty="0"/>
          </a:p>
          <a:p>
            <a:pPr algn="just"/>
            <a:r>
              <a:rPr lang="en-US" b="1" u="sng" dirty="0">
                <a:solidFill>
                  <a:srgbClr val="002060"/>
                </a:solidFill>
              </a:rPr>
              <a:t>SURFACE CHARACTERISTICS</a:t>
            </a:r>
            <a:r>
              <a:rPr lang="en-US" u="sng" dirty="0">
                <a:solidFill>
                  <a:srgbClr val="002060"/>
                </a:solidFill>
              </a:rPr>
              <a:t>. </a:t>
            </a:r>
          </a:p>
          <a:p>
            <a:pPr algn="just">
              <a:buNone/>
            </a:pPr>
            <a:r>
              <a:rPr lang="en-US" dirty="0"/>
              <a:t>  The number and depth of the elevations (serrations or threads) on the pin influence retention of the pin in the amalgam </a:t>
            </a:r>
            <a:r>
              <a:rPr lang="en-US" dirty="0" err="1"/>
              <a:t>restoration.The</a:t>
            </a:r>
            <a:r>
              <a:rPr lang="en-US" dirty="0"/>
              <a:t> shape of the self-threading pin gives it the greatest retention value.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4" name="Title 1"/>
          <p:cNvSpPr>
            <a:spLocks noGrp="1"/>
          </p:cNvSpPr>
          <p:nvPr>
            <p:ph type="title"/>
          </p:nvPr>
        </p:nvSpPr>
        <p:spPr/>
        <p:txBody>
          <a:bodyPr/>
          <a:lstStyle/>
          <a:p>
            <a:r>
              <a:rPr lang="en-US" sz="3600" b="1" u="sng" dirty="0">
                <a:solidFill>
                  <a:srgbClr val="002060"/>
                </a:solidFill>
              </a:rPr>
              <a:t>ORIENTATION, NUMBER, AND DIAMETER</a:t>
            </a:r>
            <a:endParaRPr lang="en-US" b="1" u="sng" dirty="0">
              <a:solidFill>
                <a:srgbClr val="002060"/>
              </a:solidFill>
            </a:endParaRPr>
          </a:p>
        </p:txBody>
      </p:sp>
      <p:sp>
        <p:nvSpPr>
          <p:cNvPr id="1048715" name="Content Placeholder 2"/>
          <p:cNvSpPr>
            <a:spLocks noGrp="1"/>
          </p:cNvSpPr>
          <p:nvPr>
            <p:ph idx="1"/>
          </p:nvPr>
        </p:nvSpPr>
        <p:spPr>
          <a:xfrm>
            <a:off x="666712" y="1500175"/>
            <a:ext cx="10685720" cy="4676789"/>
          </a:xfrm>
          <a:solidFill>
            <a:schemeClr val="accent4">
              <a:lumMod val="20000"/>
              <a:lumOff val="80000"/>
            </a:schemeClr>
          </a:solidFill>
          <a:ln>
            <a:solidFill>
              <a:schemeClr val="tx1"/>
            </a:solidFill>
          </a:ln>
        </p:spPr>
        <p:txBody>
          <a:bodyPr>
            <a:normAutofit/>
          </a:bodyPr>
          <a:lstStyle/>
          <a:p>
            <a:pPr algn="just"/>
            <a:r>
              <a:rPr lang="en-US" sz="2600" dirty="0"/>
              <a:t>Placing pins in a nonparallel manner increases their retention.</a:t>
            </a:r>
          </a:p>
          <a:p>
            <a:pPr algn="just"/>
            <a:r>
              <a:rPr lang="en-US" sz="2600" dirty="0"/>
              <a:t> Bending pins to improve retention in amalgam is not desirable because bends may interfere with adequate condensation of amalgam around the pin and decrease amalgam retention. </a:t>
            </a:r>
          </a:p>
          <a:p>
            <a:pPr algn="just"/>
            <a:r>
              <a:rPr lang="en-US" sz="2600" dirty="0"/>
              <a:t>Bending also may weaken the pin and risk fracturing the dentin.</a:t>
            </a:r>
          </a:p>
          <a:p>
            <a:pPr algn="just"/>
            <a:r>
              <a:rPr lang="en-US" sz="2600" dirty="0"/>
              <a:t> Pins should be bent only to provide for an adequate amount of amalgam </a:t>
            </a:r>
            <a:r>
              <a:rPr lang="en-US" sz="2600" b="1" dirty="0">
                <a:solidFill>
                  <a:srgbClr val="FF0000"/>
                </a:solidFill>
              </a:rPr>
              <a:t>(approximately 1mm) </a:t>
            </a:r>
            <a:r>
              <a:rPr lang="en-US" sz="2600" dirty="0"/>
              <a:t>between the pin and the external surface of the </a:t>
            </a:r>
            <a:r>
              <a:rPr lang="en-US" sz="2600" dirty="0" err="1"/>
              <a:t>ﬁnished</a:t>
            </a:r>
            <a:r>
              <a:rPr lang="en-US" sz="2600" dirty="0"/>
              <a:t> restoration (on the tip of the pin and on its lateral surface). </a:t>
            </a:r>
          </a:p>
          <a:p>
            <a:pPr algn="just"/>
            <a:r>
              <a:rPr lang="en-US" sz="2600" dirty="0"/>
              <a:t>Only the </a:t>
            </a:r>
            <a:r>
              <a:rPr lang="en-US" sz="2600" dirty="0" err="1"/>
              <a:t>speciﬁc</a:t>
            </a:r>
            <a:r>
              <a:rPr lang="en-US" sz="2600" dirty="0"/>
              <a:t> bending tool should be used to bend a pin, not other hand instruments.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2138</Words>
  <Application>Microsoft Office PowerPoint</Application>
  <PresentationFormat>Widescreen</PresentationFormat>
  <Paragraphs>207</Paragraphs>
  <Slides>35</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Book Antiqua</vt:lpstr>
      <vt:lpstr>Calibri</vt:lpstr>
      <vt:lpstr>Calibri Light</vt:lpstr>
      <vt:lpstr>Garamond</vt:lpstr>
      <vt:lpstr>Times New Roman</vt:lpstr>
      <vt:lpstr>Wingdings</vt:lpstr>
      <vt:lpstr>Office Theme</vt:lpstr>
      <vt:lpstr>PowerPoint Presentation</vt:lpstr>
      <vt:lpstr>Specific learning Objectives </vt:lpstr>
      <vt:lpstr>CONTENTS </vt:lpstr>
      <vt:lpstr>THE THREAD MATE SYSTEM (TMS) </vt:lpstr>
      <vt:lpstr>      PIN SIZE    Usually four sizes of pins are available, each with a corresponding colour-coded drill. </vt:lpstr>
      <vt:lpstr>PowerPoint Presentation</vt:lpstr>
      <vt:lpstr>FACTORS AFFECTING RETENTION OF THE PIN IN DENTIN AND AMALGAM</vt:lpstr>
      <vt:lpstr>PowerPoint Presentation</vt:lpstr>
      <vt:lpstr>ORIENTATION, NUMBER, AND DIAMETER</vt:lpstr>
      <vt:lpstr>PowerPoint Presentation</vt:lpstr>
      <vt:lpstr>EXTENSION INTO DENTIN AND AMALGAM</vt:lpstr>
      <vt:lpstr>PowerPoint Presentation</vt:lpstr>
      <vt:lpstr>PIN PLACEMENT FACTORS AND TECHNIQUES    </vt:lpstr>
      <vt:lpstr>PIN DESIGNS</vt:lpstr>
      <vt:lpstr>THE STANDARD PIN</vt:lpstr>
      <vt:lpstr>SELF SHEARING PINS</vt:lpstr>
      <vt:lpstr>PowerPoint Presentation</vt:lpstr>
      <vt:lpstr>LINK SERIES PIN</vt:lpstr>
      <vt:lpstr>LINK PLUS SELF-THREADING PINS </vt:lpstr>
      <vt:lpstr>TWO IN ONE PIN</vt:lpstr>
      <vt:lpstr>PowerPoint Presentation</vt:lpstr>
      <vt:lpstr>PowerPoint Presentation</vt:lpstr>
      <vt:lpstr>NUMBER OF PINS</vt:lpstr>
      <vt:lpstr>PowerPoint Presentation</vt:lpstr>
      <vt:lpstr>PRINCIPLES OF PIN LOCATION</vt:lpstr>
      <vt:lpstr>PowerPoint Presentation</vt:lpstr>
      <vt:lpstr>PowerPoint Presentation</vt:lpstr>
      <vt:lpstr>PowerPoint Presentation</vt:lpstr>
      <vt:lpstr>Pin hole preparation </vt:lpstr>
      <vt:lpstr>the technique of creating a properly aligned pinhole is as follows:  </vt:lpstr>
      <vt:lpstr>PowerPoint Presentation</vt:lpstr>
      <vt:lpstr>TAKE HOME MESSAGE   </vt:lpstr>
      <vt:lpstr>QUESTIONS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THREAD MATE SYSTEM (TMS) </dc:title>
  <dc:creator>Md ahmed ali Khan</dc:creator>
  <cp:lastModifiedBy>shalvi wadighare</cp:lastModifiedBy>
  <cp:revision>3</cp:revision>
  <dcterms:created xsi:type="dcterms:W3CDTF">2023-04-18T04:23:02Z</dcterms:created>
  <dcterms:modified xsi:type="dcterms:W3CDTF">2023-04-19T05:34:54Z</dcterms:modified>
</cp:coreProperties>
</file>